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77" r:id="rId5"/>
    <p:sldId id="262" r:id="rId6"/>
    <p:sldId id="261" r:id="rId7"/>
    <p:sldId id="280" r:id="rId8"/>
    <p:sldId id="271" r:id="rId9"/>
    <p:sldId id="265" r:id="rId10"/>
    <p:sldId id="272" r:id="rId11"/>
    <p:sldId id="273" r:id="rId12"/>
    <p:sldId id="276" r:id="rId13"/>
    <p:sldId id="275" r:id="rId14"/>
    <p:sldId id="266" r:id="rId15"/>
    <p:sldId id="279" r:id="rId16"/>
    <p:sldId id="281" r:id="rId17"/>
    <p:sldId id="264" r:id="rId18"/>
    <p:sldId id="268" r:id="rId19"/>
    <p:sldId id="269" r:id="rId20"/>
    <p:sldId id="270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9CDC7A-1050-4749-94B8-4ACDDB4B3537}" type="doc">
      <dgm:prSet loTypeId="urn:microsoft.com/office/officeart/2005/8/layout/vProcess5" loCatId="process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65E7526-AADD-4F87-ACD7-47CCB49776CD}">
      <dgm:prSet/>
      <dgm:spPr/>
      <dgm:t>
        <a:bodyPr/>
        <a:lstStyle/>
        <a:p>
          <a:r>
            <a:rPr lang="en-IN"/>
            <a:t>Open Source cluster-computing framework for real time data processing</a:t>
          </a:r>
          <a:endParaRPr lang="en-US"/>
        </a:p>
      </dgm:t>
    </dgm:pt>
    <dgm:pt modelId="{9DBAFC96-9095-4B44-B954-0FA782D41543}" type="parTrans" cxnId="{3BD70949-717D-4B84-9A1D-877A9B1741F2}">
      <dgm:prSet/>
      <dgm:spPr/>
      <dgm:t>
        <a:bodyPr/>
        <a:lstStyle/>
        <a:p>
          <a:endParaRPr lang="en-US"/>
        </a:p>
      </dgm:t>
    </dgm:pt>
    <dgm:pt modelId="{3C2E3584-CCAB-4537-A18E-AF7140F1FEFB}" type="sibTrans" cxnId="{3BD70949-717D-4B84-9A1D-877A9B1741F2}">
      <dgm:prSet/>
      <dgm:spPr/>
      <dgm:t>
        <a:bodyPr/>
        <a:lstStyle/>
        <a:p>
          <a:endParaRPr lang="en-US"/>
        </a:p>
      </dgm:t>
    </dgm:pt>
    <dgm:pt modelId="{CB1BC2A9-DD55-4A40-B4A6-F667A7E9B3AE}">
      <dgm:prSet/>
      <dgm:spPr/>
      <dgm:t>
        <a:bodyPr/>
        <a:lstStyle/>
        <a:p>
          <a:r>
            <a:rPr lang="en-IN" dirty="0"/>
            <a:t>Provides fault tolerance and parallelism</a:t>
          </a:r>
          <a:endParaRPr lang="en-US" dirty="0"/>
        </a:p>
      </dgm:t>
    </dgm:pt>
    <dgm:pt modelId="{AC61506B-B25A-4381-B533-F7BF002E4C68}" type="parTrans" cxnId="{E500BF2F-2BDF-403A-B3A8-4FC526474DC6}">
      <dgm:prSet/>
      <dgm:spPr/>
      <dgm:t>
        <a:bodyPr/>
        <a:lstStyle/>
        <a:p>
          <a:endParaRPr lang="en-US"/>
        </a:p>
      </dgm:t>
    </dgm:pt>
    <dgm:pt modelId="{925125DA-130E-41CA-BA1F-5B7C9BDADB4C}" type="sibTrans" cxnId="{E500BF2F-2BDF-403A-B3A8-4FC526474DC6}">
      <dgm:prSet/>
      <dgm:spPr/>
      <dgm:t>
        <a:bodyPr/>
        <a:lstStyle/>
        <a:p>
          <a:endParaRPr lang="en-US"/>
        </a:p>
      </dgm:t>
    </dgm:pt>
    <dgm:pt modelId="{E17BB940-DF47-4A33-989C-F287CABC90C5}">
      <dgm:prSet/>
      <dgm:spPr/>
      <dgm:t>
        <a:bodyPr/>
        <a:lstStyle/>
        <a:p>
          <a:r>
            <a:rPr lang="en-IN" dirty="0"/>
            <a:t>Built on top of Hadoop Map Reduce to extend its capacity</a:t>
          </a:r>
          <a:endParaRPr lang="en-US" dirty="0"/>
        </a:p>
      </dgm:t>
    </dgm:pt>
    <dgm:pt modelId="{2403ACA9-A590-4754-BDE5-C687FBB9BA04}" type="parTrans" cxnId="{2B7874E9-8468-4B73-AE87-6FA6BAF06168}">
      <dgm:prSet/>
      <dgm:spPr/>
      <dgm:t>
        <a:bodyPr/>
        <a:lstStyle/>
        <a:p>
          <a:endParaRPr lang="en-US"/>
        </a:p>
      </dgm:t>
    </dgm:pt>
    <dgm:pt modelId="{A696739B-9170-4B94-BD3C-2D5CBC6E3BCA}" type="sibTrans" cxnId="{2B7874E9-8468-4B73-AE87-6FA6BAF06168}">
      <dgm:prSet/>
      <dgm:spPr/>
      <dgm:t>
        <a:bodyPr/>
        <a:lstStyle/>
        <a:p>
          <a:endParaRPr lang="en-US"/>
        </a:p>
      </dgm:t>
    </dgm:pt>
    <dgm:pt modelId="{218D4F80-0296-4986-BAE0-6DFDB8C75F94}">
      <dgm:prSet/>
      <dgm:spPr/>
      <dgm:t>
        <a:bodyPr/>
        <a:lstStyle/>
        <a:p>
          <a:r>
            <a:rPr lang="en-IN"/>
            <a:t>Can be programmed in Python, Scala, R, Java</a:t>
          </a:r>
          <a:endParaRPr lang="en-US"/>
        </a:p>
      </dgm:t>
    </dgm:pt>
    <dgm:pt modelId="{BCB53AF2-46C3-4541-8720-02441EB2980D}" type="parTrans" cxnId="{BED3A7A3-9567-4EA6-A516-148A52FD2AA9}">
      <dgm:prSet/>
      <dgm:spPr/>
      <dgm:t>
        <a:bodyPr/>
        <a:lstStyle/>
        <a:p>
          <a:endParaRPr lang="en-US"/>
        </a:p>
      </dgm:t>
    </dgm:pt>
    <dgm:pt modelId="{BBA232E7-CDC6-4B40-B0A8-6C50ABB54FC8}" type="sibTrans" cxnId="{BED3A7A3-9567-4EA6-A516-148A52FD2AA9}">
      <dgm:prSet/>
      <dgm:spPr/>
      <dgm:t>
        <a:bodyPr/>
        <a:lstStyle/>
        <a:p>
          <a:endParaRPr lang="en-US"/>
        </a:p>
      </dgm:t>
    </dgm:pt>
    <dgm:pt modelId="{9B90AF09-63B7-4B13-85DE-BB6004B34DF8}">
      <dgm:prSet/>
      <dgm:spPr/>
      <dgm:t>
        <a:bodyPr/>
        <a:lstStyle/>
        <a:p>
          <a:r>
            <a:rPr lang="en-IN" dirty="0"/>
            <a:t>It is 100X times faster than Hadoop because it uses DAG and Lazy Evaluation </a:t>
          </a:r>
          <a:endParaRPr lang="en-US" dirty="0"/>
        </a:p>
      </dgm:t>
    </dgm:pt>
    <dgm:pt modelId="{75BC29AA-7A54-40E6-A001-C737984AFCAF}" type="sibTrans" cxnId="{C8BCBCAD-4A4A-4748-9A60-A4FA0116F900}">
      <dgm:prSet/>
      <dgm:spPr/>
      <dgm:t>
        <a:bodyPr/>
        <a:lstStyle/>
        <a:p>
          <a:endParaRPr lang="en-US"/>
        </a:p>
      </dgm:t>
    </dgm:pt>
    <dgm:pt modelId="{0C639C5A-C84F-460B-BDBD-8A9DBDC7C831}" type="parTrans" cxnId="{C8BCBCAD-4A4A-4748-9A60-A4FA0116F900}">
      <dgm:prSet/>
      <dgm:spPr/>
      <dgm:t>
        <a:bodyPr/>
        <a:lstStyle/>
        <a:p>
          <a:endParaRPr lang="en-US"/>
        </a:p>
      </dgm:t>
    </dgm:pt>
    <dgm:pt modelId="{0F4A7F9D-3CB5-41F4-B621-8FFB785F32C4}" type="pres">
      <dgm:prSet presAssocID="{E19CDC7A-1050-4749-94B8-4ACDDB4B3537}" presName="outerComposite" presStyleCnt="0">
        <dgm:presLayoutVars>
          <dgm:chMax val="5"/>
          <dgm:dir/>
          <dgm:resizeHandles val="exact"/>
        </dgm:presLayoutVars>
      </dgm:prSet>
      <dgm:spPr/>
    </dgm:pt>
    <dgm:pt modelId="{F9BFD239-661B-47EB-96A2-4C69FDFEC347}" type="pres">
      <dgm:prSet presAssocID="{E19CDC7A-1050-4749-94B8-4ACDDB4B3537}" presName="dummyMaxCanvas" presStyleCnt="0">
        <dgm:presLayoutVars/>
      </dgm:prSet>
      <dgm:spPr/>
    </dgm:pt>
    <dgm:pt modelId="{44E268B8-0D14-4DB5-AE28-5BAD60EEE922}" type="pres">
      <dgm:prSet presAssocID="{E19CDC7A-1050-4749-94B8-4ACDDB4B3537}" presName="FiveNodes_1" presStyleLbl="node1" presStyleIdx="0" presStyleCnt="5">
        <dgm:presLayoutVars>
          <dgm:bulletEnabled val="1"/>
        </dgm:presLayoutVars>
      </dgm:prSet>
      <dgm:spPr/>
    </dgm:pt>
    <dgm:pt modelId="{2D8D86CB-2B4E-4F45-90E9-3188AE43AEBD}" type="pres">
      <dgm:prSet presAssocID="{E19CDC7A-1050-4749-94B8-4ACDDB4B3537}" presName="FiveNodes_2" presStyleLbl="node1" presStyleIdx="1" presStyleCnt="5">
        <dgm:presLayoutVars>
          <dgm:bulletEnabled val="1"/>
        </dgm:presLayoutVars>
      </dgm:prSet>
      <dgm:spPr/>
    </dgm:pt>
    <dgm:pt modelId="{827AECC6-FE43-4D5C-939E-77CF66E9229C}" type="pres">
      <dgm:prSet presAssocID="{E19CDC7A-1050-4749-94B8-4ACDDB4B3537}" presName="FiveNodes_3" presStyleLbl="node1" presStyleIdx="2" presStyleCnt="5">
        <dgm:presLayoutVars>
          <dgm:bulletEnabled val="1"/>
        </dgm:presLayoutVars>
      </dgm:prSet>
      <dgm:spPr/>
    </dgm:pt>
    <dgm:pt modelId="{7F856C75-6035-44CA-9FD1-AD8F8337B41B}" type="pres">
      <dgm:prSet presAssocID="{E19CDC7A-1050-4749-94B8-4ACDDB4B3537}" presName="FiveNodes_4" presStyleLbl="node1" presStyleIdx="3" presStyleCnt="5">
        <dgm:presLayoutVars>
          <dgm:bulletEnabled val="1"/>
        </dgm:presLayoutVars>
      </dgm:prSet>
      <dgm:spPr/>
    </dgm:pt>
    <dgm:pt modelId="{7FBD3696-0329-4BB2-B37D-3B5E12937376}" type="pres">
      <dgm:prSet presAssocID="{E19CDC7A-1050-4749-94B8-4ACDDB4B3537}" presName="FiveNodes_5" presStyleLbl="node1" presStyleIdx="4" presStyleCnt="5">
        <dgm:presLayoutVars>
          <dgm:bulletEnabled val="1"/>
        </dgm:presLayoutVars>
      </dgm:prSet>
      <dgm:spPr/>
    </dgm:pt>
    <dgm:pt modelId="{9FD216F4-B269-4DC6-A1A1-E2B1284F7C5B}" type="pres">
      <dgm:prSet presAssocID="{E19CDC7A-1050-4749-94B8-4ACDDB4B3537}" presName="FiveConn_1-2" presStyleLbl="fgAccFollowNode1" presStyleIdx="0" presStyleCnt="4">
        <dgm:presLayoutVars>
          <dgm:bulletEnabled val="1"/>
        </dgm:presLayoutVars>
      </dgm:prSet>
      <dgm:spPr/>
    </dgm:pt>
    <dgm:pt modelId="{82AF274D-3C9C-49EA-9579-C55329D3ECFB}" type="pres">
      <dgm:prSet presAssocID="{E19CDC7A-1050-4749-94B8-4ACDDB4B3537}" presName="FiveConn_2-3" presStyleLbl="fgAccFollowNode1" presStyleIdx="1" presStyleCnt="4">
        <dgm:presLayoutVars>
          <dgm:bulletEnabled val="1"/>
        </dgm:presLayoutVars>
      </dgm:prSet>
      <dgm:spPr/>
    </dgm:pt>
    <dgm:pt modelId="{1B9526E0-5B3A-4CCC-9542-9F279051FD5D}" type="pres">
      <dgm:prSet presAssocID="{E19CDC7A-1050-4749-94B8-4ACDDB4B3537}" presName="FiveConn_3-4" presStyleLbl="fgAccFollowNode1" presStyleIdx="2" presStyleCnt="4">
        <dgm:presLayoutVars>
          <dgm:bulletEnabled val="1"/>
        </dgm:presLayoutVars>
      </dgm:prSet>
      <dgm:spPr/>
    </dgm:pt>
    <dgm:pt modelId="{BB9F22AB-DF57-4504-B87A-94CA6224D5C5}" type="pres">
      <dgm:prSet presAssocID="{E19CDC7A-1050-4749-94B8-4ACDDB4B3537}" presName="FiveConn_4-5" presStyleLbl="fgAccFollowNode1" presStyleIdx="3" presStyleCnt="4">
        <dgm:presLayoutVars>
          <dgm:bulletEnabled val="1"/>
        </dgm:presLayoutVars>
      </dgm:prSet>
      <dgm:spPr/>
    </dgm:pt>
    <dgm:pt modelId="{6588615A-192E-47B0-9528-90640E6A6E81}" type="pres">
      <dgm:prSet presAssocID="{E19CDC7A-1050-4749-94B8-4ACDDB4B3537}" presName="FiveNodes_1_text" presStyleLbl="node1" presStyleIdx="4" presStyleCnt="5">
        <dgm:presLayoutVars>
          <dgm:bulletEnabled val="1"/>
        </dgm:presLayoutVars>
      </dgm:prSet>
      <dgm:spPr/>
    </dgm:pt>
    <dgm:pt modelId="{62EC3DEB-28B3-4C4B-853F-4F450157676F}" type="pres">
      <dgm:prSet presAssocID="{E19CDC7A-1050-4749-94B8-4ACDDB4B3537}" presName="FiveNodes_2_text" presStyleLbl="node1" presStyleIdx="4" presStyleCnt="5">
        <dgm:presLayoutVars>
          <dgm:bulletEnabled val="1"/>
        </dgm:presLayoutVars>
      </dgm:prSet>
      <dgm:spPr/>
    </dgm:pt>
    <dgm:pt modelId="{B509B3F7-551F-4A4F-BF64-7EE4A0F30002}" type="pres">
      <dgm:prSet presAssocID="{E19CDC7A-1050-4749-94B8-4ACDDB4B3537}" presName="FiveNodes_3_text" presStyleLbl="node1" presStyleIdx="4" presStyleCnt="5">
        <dgm:presLayoutVars>
          <dgm:bulletEnabled val="1"/>
        </dgm:presLayoutVars>
      </dgm:prSet>
      <dgm:spPr/>
    </dgm:pt>
    <dgm:pt modelId="{9E8587C5-8351-43FD-B000-ECDAEE88AEB0}" type="pres">
      <dgm:prSet presAssocID="{E19CDC7A-1050-4749-94B8-4ACDDB4B3537}" presName="FiveNodes_4_text" presStyleLbl="node1" presStyleIdx="4" presStyleCnt="5">
        <dgm:presLayoutVars>
          <dgm:bulletEnabled val="1"/>
        </dgm:presLayoutVars>
      </dgm:prSet>
      <dgm:spPr/>
    </dgm:pt>
    <dgm:pt modelId="{F1160420-2BE0-4A87-9F79-045360BEA421}" type="pres">
      <dgm:prSet presAssocID="{E19CDC7A-1050-4749-94B8-4ACDDB4B3537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BF66E20B-2D0E-4262-905C-02DEB807B931}" type="presOf" srcId="{925125DA-130E-41CA-BA1F-5B7C9BDADB4C}" destId="{BB9F22AB-DF57-4504-B87A-94CA6224D5C5}" srcOrd="0" destOrd="0" presId="urn:microsoft.com/office/officeart/2005/8/layout/vProcess5"/>
    <dgm:cxn modelId="{8D9A5B10-4CF0-48C4-B383-9F4C3D2E3D7B}" type="presOf" srcId="{A696739B-9170-4B94-BD3C-2D5CBC6E3BCA}" destId="{82AF274D-3C9C-49EA-9579-C55329D3ECFB}" srcOrd="0" destOrd="0" presId="urn:microsoft.com/office/officeart/2005/8/layout/vProcess5"/>
    <dgm:cxn modelId="{4ED06616-0D90-43C1-A916-97B5F2DC209A}" type="presOf" srcId="{CB1BC2A9-DD55-4A40-B4A6-F667A7E9B3AE}" destId="{7F856C75-6035-44CA-9FD1-AD8F8337B41B}" srcOrd="0" destOrd="0" presId="urn:microsoft.com/office/officeart/2005/8/layout/vProcess5"/>
    <dgm:cxn modelId="{865D761B-4BAA-4D75-A321-732FA54ACE15}" type="presOf" srcId="{065E7526-AADD-4F87-ACD7-47CCB49776CD}" destId="{6588615A-192E-47B0-9528-90640E6A6E81}" srcOrd="1" destOrd="0" presId="urn:microsoft.com/office/officeart/2005/8/layout/vProcess5"/>
    <dgm:cxn modelId="{C6EBC31F-6179-41D6-93AC-65640F141BFC}" type="presOf" srcId="{3C2E3584-CCAB-4537-A18E-AF7140F1FEFB}" destId="{9FD216F4-B269-4DC6-A1A1-E2B1284F7C5B}" srcOrd="0" destOrd="0" presId="urn:microsoft.com/office/officeart/2005/8/layout/vProcess5"/>
    <dgm:cxn modelId="{4557A922-BEAE-4B64-93DF-EE73678734B5}" type="presOf" srcId="{E19CDC7A-1050-4749-94B8-4ACDDB4B3537}" destId="{0F4A7F9D-3CB5-41F4-B621-8FFB785F32C4}" srcOrd="0" destOrd="0" presId="urn:microsoft.com/office/officeart/2005/8/layout/vProcess5"/>
    <dgm:cxn modelId="{E500BF2F-2BDF-403A-B3A8-4FC526474DC6}" srcId="{E19CDC7A-1050-4749-94B8-4ACDDB4B3537}" destId="{CB1BC2A9-DD55-4A40-B4A6-F667A7E9B3AE}" srcOrd="3" destOrd="0" parTransId="{AC61506B-B25A-4381-B533-F7BF002E4C68}" sibTransId="{925125DA-130E-41CA-BA1F-5B7C9BDADB4C}"/>
    <dgm:cxn modelId="{B1593236-F5BA-412B-B133-1C85400FAC58}" type="presOf" srcId="{218D4F80-0296-4986-BAE0-6DFDB8C75F94}" destId="{7FBD3696-0329-4BB2-B37D-3B5E12937376}" srcOrd="0" destOrd="0" presId="urn:microsoft.com/office/officeart/2005/8/layout/vProcess5"/>
    <dgm:cxn modelId="{BC034E62-F40E-4A66-856A-C905300E22F5}" type="presOf" srcId="{218D4F80-0296-4986-BAE0-6DFDB8C75F94}" destId="{F1160420-2BE0-4A87-9F79-045360BEA421}" srcOrd="1" destOrd="0" presId="urn:microsoft.com/office/officeart/2005/8/layout/vProcess5"/>
    <dgm:cxn modelId="{2E316763-66F6-49CB-BF8A-D5CA59ED60DC}" type="presOf" srcId="{CB1BC2A9-DD55-4A40-B4A6-F667A7E9B3AE}" destId="{9E8587C5-8351-43FD-B000-ECDAEE88AEB0}" srcOrd="1" destOrd="0" presId="urn:microsoft.com/office/officeart/2005/8/layout/vProcess5"/>
    <dgm:cxn modelId="{3BD70949-717D-4B84-9A1D-877A9B1741F2}" srcId="{E19CDC7A-1050-4749-94B8-4ACDDB4B3537}" destId="{065E7526-AADD-4F87-ACD7-47CCB49776CD}" srcOrd="0" destOrd="0" parTransId="{9DBAFC96-9095-4B44-B954-0FA782D41543}" sibTransId="{3C2E3584-CCAB-4537-A18E-AF7140F1FEFB}"/>
    <dgm:cxn modelId="{BD56ED4F-2871-4A62-9024-97BC11E09366}" type="presOf" srcId="{E17BB940-DF47-4A33-989C-F287CABC90C5}" destId="{2D8D86CB-2B4E-4F45-90E9-3188AE43AEBD}" srcOrd="0" destOrd="0" presId="urn:microsoft.com/office/officeart/2005/8/layout/vProcess5"/>
    <dgm:cxn modelId="{47081C71-D4DC-466F-A39B-2F9158859160}" type="presOf" srcId="{9B90AF09-63B7-4B13-85DE-BB6004B34DF8}" destId="{B509B3F7-551F-4A4F-BF64-7EE4A0F30002}" srcOrd="1" destOrd="0" presId="urn:microsoft.com/office/officeart/2005/8/layout/vProcess5"/>
    <dgm:cxn modelId="{D8E36E78-6764-4501-AAC0-94C63C548D71}" type="presOf" srcId="{75BC29AA-7A54-40E6-A001-C737984AFCAF}" destId="{1B9526E0-5B3A-4CCC-9542-9F279051FD5D}" srcOrd="0" destOrd="0" presId="urn:microsoft.com/office/officeart/2005/8/layout/vProcess5"/>
    <dgm:cxn modelId="{F51FCF95-D773-4919-97C3-E254F3BDF051}" type="presOf" srcId="{9B90AF09-63B7-4B13-85DE-BB6004B34DF8}" destId="{827AECC6-FE43-4D5C-939E-77CF66E9229C}" srcOrd="0" destOrd="0" presId="urn:microsoft.com/office/officeart/2005/8/layout/vProcess5"/>
    <dgm:cxn modelId="{BED3A7A3-9567-4EA6-A516-148A52FD2AA9}" srcId="{E19CDC7A-1050-4749-94B8-4ACDDB4B3537}" destId="{218D4F80-0296-4986-BAE0-6DFDB8C75F94}" srcOrd="4" destOrd="0" parTransId="{BCB53AF2-46C3-4541-8720-02441EB2980D}" sibTransId="{BBA232E7-CDC6-4B40-B0A8-6C50ABB54FC8}"/>
    <dgm:cxn modelId="{C8BCBCAD-4A4A-4748-9A60-A4FA0116F900}" srcId="{E19CDC7A-1050-4749-94B8-4ACDDB4B3537}" destId="{9B90AF09-63B7-4B13-85DE-BB6004B34DF8}" srcOrd="2" destOrd="0" parTransId="{0C639C5A-C84F-460B-BDBD-8A9DBDC7C831}" sibTransId="{75BC29AA-7A54-40E6-A001-C737984AFCAF}"/>
    <dgm:cxn modelId="{93CFC4AF-9528-4FBF-9A2A-C8B54BB2F65F}" type="presOf" srcId="{E17BB940-DF47-4A33-989C-F287CABC90C5}" destId="{62EC3DEB-28B3-4C4B-853F-4F450157676F}" srcOrd="1" destOrd="0" presId="urn:microsoft.com/office/officeart/2005/8/layout/vProcess5"/>
    <dgm:cxn modelId="{DCA1CDBE-8E7C-428D-A207-71C9B0C02899}" type="presOf" srcId="{065E7526-AADD-4F87-ACD7-47CCB49776CD}" destId="{44E268B8-0D14-4DB5-AE28-5BAD60EEE922}" srcOrd="0" destOrd="0" presId="urn:microsoft.com/office/officeart/2005/8/layout/vProcess5"/>
    <dgm:cxn modelId="{2B7874E9-8468-4B73-AE87-6FA6BAF06168}" srcId="{E19CDC7A-1050-4749-94B8-4ACDDB4B3537}" destId="{E17BB940-DF47-4A33-989C-F287CABC90C5}" srcOrd="1" destOrd="0" parTransId="{2403ACA9-A590-4754-BDE5-C687FBB9BA04}" sibTransId="{A696739B-9170-4B94-BD3C-2D5CBC6E3BCA}"/>
    <dgm:cxn modelId="{A21ACE82-A757-46FE-84EA-312682AC74D3}" type="presParOf" srcId="{0F4A7F9D-3CB5-41F4-B621-8FFB785F32C4}" destId="{F9BFD239-661B-47EB-96A2-4C69FDFEC347}" srcOrd="0" destOrd="0" presId="urn:microsoft.com/office/officeart/2005/8/layout/vProcess5"/>
    <dgm:cxn modelId="{948AD998-38F1-4192-999E-AE13D5324A04}" type="presParOf" srcId="{0F4A7F9D-3CB5-41F4-B621-8FFB785F32C4}" destId="{44E268B8-0D14-4DB5-AE28-5BAD60EEE922}" srcOrd="1" destOrd="0" presId="urn:microsoft.com/office/officeart/2005/8/layout/vProcess5"/>
    <dgm:cxn modelId="{C47C71C2-5CDE-4E0E-95C5-9E0786B31BB1}" type="presParOf" srcId="{0F4A7F9D-3CB5-41F4-B621-8FFB785F32C4}" destId="{2D8D86CB-2B4E-4F45-90E9-3188AE43AEBD}" srcOrd="2" destOrd="0" presId="urn:microsoft.com/office/officeart/2005/8/layout/vProcess5"/>
    <dgm:cxn modelId="{2AB1BCCC-2EEC-494C-A65D-16F921E41D07}" type="presParOf" srcId="{0F4A7F9D-3CB5-41F4-B621-8FFB785F32C4}" destId="{827AECC6-FE43-4D5C-939E-77CF66E9229C}" srcOrd="3" destOrd="0" presId="urn:microsoft.com/office/officeart/2005/8/layout/vProcess5"/>
    <dgm:cxn modelId="{9C28F65D-5804-4CA6-AC97-47060088F8FC}" type="presParOf" srcId="{0F4A7F9D-3CB5-41F4-B621-8FFB785F32C4}" destId="{7F856C75-6035-44CA-9FD1-AD8F8337B41B}" srcOrd="4" destOrd="0" presId="urn:microsoft.com/office/officeart/2005/8/layout/vProcess5"/>
    <dgm:cxn modelId="{B80402E6-06F4-4D85-926E-C7EC06DDB0DE}" type="presParOf" srcId="{0F4A7F9D-3CB5-41F4-B621-8FFB785F32C4}" destId="{7FBD3696-0329-4BB2-B37D-3B5E12937376}" srcOrd="5" destOrd="0" presId="urn:microsoft.com/office/officeart/2005/8/layout/vProcess5"/>
    <dgm:cxn modelId="{CE9833CB-E0E1-42A9-BC0F-C30182E5A272}" type="presParOf" srcId="{0F4A7F9D-3CB5-41F4-B621-8FFB785F32C4}" destId="{9FD216F4-B269-4DC6-A1A1-E2B1284F7C5B}" srcOrd="6" destOrd="0" presId="urn:microsoft.com/office/officeart/2005/8/layout/vProcess5"/>
    <dgm:cxn modelId="{F2375947-8D2B-43BE-9C58-4F8A2A08F68C}" type="presParOf" srcId="{0F4A7F9D-3CB5-41F4-B621-8FFB785F32C4}" destId="{82AF274D-3C9C-49EA-9579-C55329D3ECFB}" srcOrd="7" destOrd="0" presId="urn:microsoft.com/office/officeart/2005/8/layout/vProcess5"/>
    <dgm:cxn modelId="{2CA66BBF-0C79-43E4-858F-E510AAA09CB0}" type="presParOf" srcId="{0F4A7F9D-3CB5-41F4-B621-8FFB785F32C4}" destId="{1B9526E0-5B3A-4CCC-9542-9F279051FD5D}" srcOrd="8" destOrd="0" presId="urn:microsoft.com/office/officeart/2005/8/layout/vProcess5"/>
    <dgm:cxn modelId="{27EFF65F-D582-4A6A-AB15-033D864F54FA}" type="presParOf" srcId="{0F4A7F9D-3CB5-41F4-B621-8FFB785F32C4}" destId="{BB9F22AB-DF57-4504-B87A-94CA6224D5C5}" srcOrd="9" destOrd="0" presId="urn:microsoft.com/office/officeart/2005/8/layout/vProcess5"/>
    <dgm:cxn modelId="{D8518763-143F-4321-8057-52FB76F59D0F}" type="presParOf" srcId="{0F4A7F9D-3CB5-41F4-B621-8FFB785F32C4}" destId="{6588615A-192E-47B0-9528-90640E6A6E81}" srcOrd="10" destOrd="0" presId="urn:microsoft.com/office/officeart/2005/8/layout/vProcess5"/>
    <dgm:cxn modelId="{C571CFE1-247F-4029-9D18-BB50C037D343}" type="presParOf" srcId="{0F4A7F9D-3CB5-41F4-B621-8FFB785F32C4}" destId="{62EC3DEB-28B3-4C4B-853F-4F450157676F}" srcOrd="11" destOrd="0" presId="urn:microsoft.com/office/officeart/2005/8/layout/vProcess5"/>
    <dgm:cxn modelId="{927292F1-28AF-448C-BDA4-84B69312DE56}" type="presParOf" srcId="{0F4A7F9D-3CB5-41F4-B621-8FFB785F32C4}" destId="{B509B3F7-551F-4A4F-BF64-7EE4A0F30002}" srcOrd="12" destOrd="0" presId="urn:microsoft.com/office/officeart/2005/8/layout/vProcess5"/>
    <dgm:cxn modelId="{3AC195F3-A512-4807-8994-A9993DE79D7D}" type="presParOf" srcId="{0F4A7F9D-3CB5-41F4-B621-8FFB785F32C4}" destId="{9E8587C5-8351-43FD-B000-ECDAEE88AEB0}" srcOrd="13" destOrd="0" presId="urn:microsoft.com/office/officeart/2005/8/layout/vProcess5"/>
    <dgm:cxn modelId="{BCE38C7C-73EC-4599-98C7-55DF1219C689}" type="presParOf" srcId="{0F4A7F9D-3CB5-41F4-B621-8FFB785F32C4}" destId="{F1160420-2BE0-4A87-9F79-045360BEA421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A4EFF8E-AA29-40A8-97A0-3F4D2B969EDD}" type="doc">
      <dgm:prSet loTypeId="urn:microsoft.com/office/officeart/2016/7/layout/BasicLinearProcessNumbered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43C811F-48FF-4038-9910-AF75797D742E}">
      <dgm:prSet/>
      <dgm:spPr/>
      <dgm:t>
        <a:bodyPr/>
        <a:lstStyle/>
        <a:p>
          <a:r>
            <a:rPr lang="en-IN"/>
            <a:t>Spark makes computations in-memory the number of disk IO is reduced drastically, this increases the speed of computation</a:t>
          </a:r>
          <a:endParaRPr lang="en-US"/>
        </a:p>
      </dgm:t>
    </dgm:pt>
    <dgm:pt modelId="{7C3C4291-1A11-4DCA-88C2-DB6AA9D11398}" type="parTrans" cxnId="{A8D0F162-DD18-4002-BF8F-4E775AB786FE}">
      <dgm:prSet/>
      <dgm:spPr/>
      <dgm:t>
        <a:bodyPr/>
        <a:lstStyle/>
        <a:p>
          <a:endParaRPr lang="en-US"/>
        </a:p>
      </dgm:t>
    </dgm:pt>
    <dgm:pt modelId="{3D4AC9B6-6232-48E6-BE0D-9987F50B167F}" type="sibTrans" cxnId="{A8D0F162-DD18-4002-BF8F-4E775AB786FE}">
      <dgm:prSet phldrT="1"/>
      <dgm:spPr/>
      <dgm:t>
        <a:bodyPr/>
        <a:lstStyle/>
        <a:p>
          <a:r>
            <a:rPr lang="en-US"/>
            <a:t>1</a:t>
          </a:r>
        </a:p>
      </dgm:t>
    </dgm:pt>
    <dgm:pt modelId="{18F1B1A2-0AC7-414B-A094-85E513E9F308}">
      <dgm:prSet/>
      <dgm:spPr/>
      <dgm:t>
        <a:bodyPr/>
        <a:lstStyle/>
        <a:p>
          <a:r>
            <a:rPr lang="en-IN"/>
            <a:t>Spark achieves this using the RDDs (Resilient Distributed Dataset) and Lazy Evaluation</a:t>
          </a:r>
          <a:endParaRPr lang="en-US"/>
        </a:p>
      </dgm:t>
    </dgm:pt>
    <dgm:pt modelId="{5155A684-A0E9-427A-97CB-80265F1DB926}" type="parTrans" cxnId="{56C5FEE6-0F7C-43EC-B121-3ACCDA136CAA}">
      <dgm:prSet/>
      <dgm:spPr/>
      <dgm:t>
        <a:bodyPr/>
        <a:lstStyle/>
        <a:p>
          <a:endParaRPr lang="en-US"/>
        </a:p>
      </dgm:t>
    </dgm:pt>
    <dgm:pt modelId="{36B6E44E-1E08-4569-BEFF-FE6525E17F59}" type="sibTrans" cxnId="{56C5FEE6-0F7C-43EC-B121-3ACCDA136CAA}">
      <dgm:prSet phldrT="2"/>
      <dgm:spPr/>
      <dgm:t>
        <a:bodyPr/>
        <a:lstStyle/>
        <a:p>
          <a:r>
            <a:rPr lang="en-US"/>
            <a:t>2</a:t>
          </a:r>
        </a:p>
      </dgm:t>
    </dgm:pt>
    <dgm:pt modelId="{C9299BC4-9B81-4FA2-8928-4AAEF77B5416}">
      <dgm:prSet/>
      <dgm:spPr/>
      <dgm:t>
        <a:bodyPr/>
        <a:lstStyle/>
        <a:p>
          <a:r>
            <a:rPr lang="en-IN" dirty="0"/>
            <a:t>Though the computation takes place in-memory(RAM) it is fault tolerant, the data recovery in spark is easier because spark maintains a DAG (Direct Acyclic Graph) for its re-computation</a:t>
          </a:r>
          <a:endParaRPr lang="en-US" dirty="0"/>
        </a:p>
      </dgm:t>
    </dgm:pt>
    <dgm:pt modelId="{F57C8BFB-4B7C-4DC4-A447-E1164C96FFFA}" type="parTrans" cxnId="{18E75B86-9F6A-4244-B6F4-F5C06B7888DA}">
      <dgm:prSet/>
      <dgm:spPr/>
      <dgm:t>
        <a:bodyPr/>
        <a:lstStyle/>
        <a:p>
          <a:endParaRPr lang="en-US"/>
        </a:p>
      </dgm:t>
    </dgm:pt>
    <dgm:pt modelId="{DF445FA2-79EA-4AA6-B376-A1D138A9612E}" type="sibTrans" cxnId="{18E75B86-9F6A-4244-B6F4-F5C06B7888DA}">
      <dgm:prSet phldrT="3"/>
      <dgm:spPr/>
      <dgm:t>
        <a:bodyPr/>
        <a:lstStyle/>
        <a:p>
          <a:r>
            <a:rPr lang="en-US"/>
            <a:t>3</a:t>
          </a:r>
        </a:p>
      </dgm:t>
    </dgm:pt>
    <dgm:pt modelId="{9C46C936-5031-4777-97F4-BC49B6A4D48F}" type="pres">
      <dgm:prSet presAssocID="{0A4EFF8E-AA29-40A8-97A0-3F4D2B969EDD}" presName="Name0" presStyleCnt="0">
        <dgm:presLayoutVars>
          <dgm:animLvl val="lvl"/>
          <dgm:resizeHandles val="exact"/>
        </dgm:presLayoutVars>
      </dgm:prSet>
      <dgm:spPr/>
    </dgm:pt>
    <dgm:pt modelId="{728D19DE-5488-4EFB-8894-B27A7CD43818}" type="pres">
      <dgm:prSet presAssocID="{143C811F-48FF-4038-9910-AF75797D742E}" presName="compositeNode" presStyleCnt="0">
        <dgm:presLayoutVars>
          <dgm:bulletEnabled val="1"/>
        </dgm:presLayoutVars>
      </dgm:prSet>
      <dgm:spPr/>
    </dgm:pt>
    <dgm:pt modelId="{54D208C2-93FB-412F-9BA8-A7359974EE0F}" type="pres">
      <dgm:prSet presAssocID="{143C811F-48FF-4038-9910-AF75797D742E}" presName="bgRect" presStyleLbl="bgAccFollowNode1" presStyleIdx="0" presStyleCnt="3"/>
      <dgm:spPr/>
    </dgm:pt>
    <dgm:pt modelId="{5B509199-44A4-429E-B699-BA79810F1910}" type="pres">
      <dgm:prSet presAssocID="{3D4AC9B6-6232-48E6-BE0D-9987F50B167F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F4C19195-2C98-4655-95DD-A453B170858C}" type="pres">
      <dgm:prSet presAssocID="{143C811F-48FF-4038-9910-AF75797D742E}" presName="bottomLine" presStyleLbl="alignNode1" presStyleIdx="1" presStyleCnt="6">
        <dgm:presLayoutVars/>
      </dgm:prSet>
      <dgm:spPr/>
    </dgm:pt>
    <dgm:pt modelId="{6D8D47AD-F5D6-47C7-86E6-91EF006121C2}" type="pres">
      <dgm:prSet presAssocID="{143C811F-48FF-4038-9910-AF75797D742E}" presName="nodeText" presStyleLbl="bgAccFollowNode1" presStyleIdx="0" presStyleCnt="3">
        <dgm:presLayoutVars>
          <dgm:bulletEnabled val="1"/>
        </dgm:presLayoutVars>
      </dgm:prSet>
      <dgm:spPr/>
    </dgm:pt>
    <dgm:pt modelId="{013204F0-9CA8-4C06-8279-61BD3BF2FAED}" type="pres">
      <dgm:prSet presAssocID="{3D4AC9B6-6232-48E6-BE0D-9987F50B167F}" presName="sibTrans" presStyleCnt="0"/>
      <dgm:spPr/>
    </dgm:pt>
    <dgm:pt modelId="{1EC4A9F8-73DD-42E0-A2E9-2E00A86880BD}" type="pres">
      <dgm:prSet presAssocID="{18F1B1A2-0AC7-414B-A094-85E513E9F308}" presName="compositeNode" presStyleCnt="0">
        <dgm:presLayoutVars>
          <dgm:bulletEnabled val="1"/>
        </dgm:presLayoutVars>
      </dgm:prSet>
      <dgm:spPr/>
    </dgm:pt>
    <dgm:pt modelId="{CF8F8676-0D6C-4D36-89AE-0C743C9C7359}" type="pres">
      <dgm:prSet presAssocID="{18F1B1A2-0AC7-414B-A094-85E513E9F308}" presName="bgRect" presStyleLbl="bgAccFollowNode1" presStyleIdx="1" presStyleCnt="3"/>
      <dgm:spPr/>
    </dgm:pt>
    <dgm:pt modelId="{0BF09DA7-43A8-4902-834C-D221F151DAB9}" type="pres">
      <dgm:prSet presAssocID="{36B6E44E-1E08-4569-BEFF-FE6525E17F59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97B43AE2-4D4B-498F-A443-6285FE59F378}" type="pres">
      <dgm:prSet presAssocID="{18F1B1A2-0AC7-414B-A094-85E513E9F308}" presName="bottomLine" presStyleLbl="alignNode1" presStyleIdx="3" presStyleCnt="6">
        <dgm:presLayoutVars/>
      </dgm:prSet>
      <dgm:spPr/>
    </dgm:pt>
    <dgm:pt modelId="{E371F5D3-D4BD-4F72-BC1E-BF2E38A2992F}" type="pres">
      <dgm:prSet presAssocID="{18F1B1A2-0AC7-414B-A094-85E513E9F308}" presName="nodeText" presStyleLbl="bgAccFollowNode1" presStyleIdx="1" presStyleCnt="3">
        <dgm:presLayoutVars>
          <dgm:bulletEnabled val="1"/>
        </dgm:presLayoutVars>
      </dgm:prSet>
      <dgm:spPr/>
    </dgm:pt>
    <dgm:pt modelId="{23E2C6D7-5B8F-49CB-8250-3E9FF74089B0}" type="pres">
      <dgm:prSet presAssocID="{36B6E44E-1E08-4569-BEFF-FE6525E17F59}" presName="sibTrans" presStyleCnt="0"/>
      <dgm:spPr/>
    </dgm:pt>
    <dgm:pt modelId="{E703062C-3D30-4FF7-8616-DD5E48A1A6D1}" type="pres">
      <dgm:prSet presAssocID="{C9299BC4-9B81-4FA2-8928-4AAEF77B5416}" presName="compositeNode" presStyleCnt="0">
        <dgm:presLayoutVars>
          <dgm:bulletEnabled val="1"/>
        </dgm:presLayoutVars>
      </dgm:prSet>
      <dgm:spPr/>
    </dgm:pt>
    <dgm:pt modelId="{3CBAFCDB-6377-4B41-9AD8-5BA47A59D162}" type="pres">
      <dgm:prSet presAssocID="{C9299BC4-9B81-4FA2-8928-4AAEF77B5416}" presName="bgRect" presStyleLbl="bgAccFollowNode1" presStyleIdx="2" presStyleCnt="3"/>
      <dgm:spPr/>
    </dgm:pt>
    <dgm:pt modelId="{D8D1387F-58AD-448E-A878-84204DA12ED8}" type="pres">
      <dgm:prSet presAssocID="{DF445FA2-79EA-4AA6-B376-A1D138A9612E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91553A3C-73F1-4F39-A6B1-476CC52F7B9C}" type="pres">
      <dgm:prSet presAssocID="{C9299BC4-9B81-4FA2-8928-4AAEF77B5416}" presName="bottomLine" presStyleLbl="alignNode1" presStyleIdx="5" presStyleCnt="6">
        <dgm:presLayoutVars/>
      </dgm:prSet>
      <dgm:spPr/>
    </dgm:pt>
    <dgm:pt modelId="{FA5AB750-ADCD-41E6-A4DA-50A09A0DBA49}" type="pres">
      <dgm:prSet presAssocID="{C9299BC4-9B81-4FA2-8928-4AAEF77B5416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C188470C-7EFB-40BE-AD5F-EDBF122AFABD}" type="presOf" srcId="{18F1B1A2-0AC7-414B-A094-85E513E9F308}" destId="{E371F5D3-D4BD-4F72-BC1E-BF2E38A2992F}" srcOrd="1" destOrd="0" presId="urn:microsoft.com/office/officeart/2016/7/layout/BasicLinearProcessNumbered"/>
    <dgm:cxn modelId="{9BD2730D-24DD-40C4-A61C-BDDD02CA3047}" type="presOf" srcId="{C9299BC4-9B81-4FA2-8928-4AAEF77B5416}" destId="{3CBAFCDB-6377-4B41-9AD8-5BA47A59D162}" srcOrd="0" destOrd="0" presId="urn:microsoft.com/office/officeart/2016/7/layout/BasicLinearProcessNumbered"/>
    <dgm:cxn modelId="{DF6CC51D-3DC3-4ED7-8D32-12346B9046DA}" type="presOf" srcId="{DF445FA2-79EA-4AA6-B376-A1D138A9612E}" destId="{D8D1387F-58AD-448E-A878-84204DA12ED8}" srcOrd="0" destOrd="0" presId="urn:microsoft.com/office/officeart/2016/7/layout/BasicLinearProcessNumbered"/>
    <dgm:cxn modelId="{8F7F2762-04C4-4BEA-A982-253B31B5B8F6}" type="presOf" srcId="{143C811F-48FF-4038-9910-AF75797D742E}" destId="{6D8D47AD-F5D6-47C7-86E6-91EF006121C2}" srcOrd="1" destOrd="0" presId="urn:microsoft.com/office/officeart/2016/7/layout/BasicLinearProcessNumbered"/>
    <dgm:cxn modelId="{A8D0F162-DD18-4002-BF8F-4E775AB786FE}" srcId="{0A4EFF8E-AA29-40A8-97A0-3F4D2B969EDD}" destId="{143C811F-48FF-4038-9910-AF75797D742E}" srcOrd="0" destOrd="0" parTransId="{7C3C4291-1A11-4DCA-88C2-DB6AA9D11398}" sibTransId="{3D4AC9B6-6232-48E6-BE0D-9987F50B167F}"/>
    <dgm:cxn modelId="{08AA2549-1B40-4A94-B5E8-A188F4EDD1FA}" type="presOf" srcId="{C9299BC4-9B81-4FA2-8928-4AAEF77B5416}" destId="{FA5AB750-ADCD-41E6-A4DA-50A09A0DBA49}" srcOrd="1" destOrd="0" presId="urn:microsoft.com/office/officeart/2016/7/layout/BasicLinearProcessNumbered"/>
    <dgm:cxn modelId="{48C6045A-6003-4BE9-A7E3-7A767E595365}" type="presOf" srcId="{0A4EFF8E-AA29-40A8-97A0-3F4D2B969EDD}" destId="{9C46C936-5031-4777-97F4-BC49B6A4D48F}" srcOrd="0" destOrd="0" presId="urn:microsoft.com/office/officeart/2016/7/layout/BasicLinearProcessNumbered"/>
    <dgm:cxn modelId="{50C0E580-5DA0-4DC9-97CB-F8278112406C}" type="presOf" srcId="{143C811F-48FF-4038-9910-AF75797D742E}" destId="{54D208C2-93FB-412F-9BA8-A7359974EE0F}" srcOrd="0" destOrd="0" presId="urn:microsoft.com/office/officeart/2016/7/layout/BasicLinearProcessNumbered"/>
    <dgm:cxn modelId="{18E75B86-9F6A-4244-B6F4-F5C06B7888DA}" srcId="{0A4EFF8E-AA29-40A8-97A0-3F4D2B969EDD}" destId="{C9299BC4-9B81-4FA2-8928-4AAEF77B5416}" srcOrd="2" destOrd="0" parTransId="{F57C8BFB-4B7C-4DC4-A447-E1164C96FFFA}" sibTransId="{DF445FA2-79EA-4AA6-B376-A1D138A9612E}"/>
    <dgm:cxn modelId="{667CAEBE-88AB-48B7-A38A-E186A66FE70E}" type="presOf" srcId="{3D4AC9B6-6232-48E6-BE0D-9987F50B167F}" destId="{5B509199-44A4-429E-B699-BA79810F1910}" srcOrd="0" destOrd="0" presId="urn:microsoft.com/office/officeart/2016/7/layout/BasicLinearProcessNumbered"/>
    <dgm:cxn modelId="{1D4BFBBE-046C-4075-A531-85F1F08703DE}" type="presOf" srcId="{36B6E44E-1E08-4569-BEFF-FE6525E17F59}" destId="{0BF09DA7-43A8-4902-834C-D221F151DAB9}" srcOrd="0" destOrd="0" presId="urn:microsoft.com/office/officeart/2016/7/layout/BasicLinearProcessNumbered"/>
    <dgm:cxn modelId="{B20B6BE2-C2DF-4F5B-B300-CA588802878F}" type="presOf" srcId="{18F1B1A2-0AC7-414B-A094-85E513E9F308}" destId="{CF8F8676-0D6C-4D36-89AE-0C743C9C7359}" srcOrd="0" destOrd="0" presId="urn:microsoft.com/office/officeart/2016/7/layout/BasicLinearProcessNumbered"/>
    <dgm:cxn modelId="{56C5FEE6-0F7C-43EC-B121-3ACCDA136CAA}" srcId="{0A4EFF8E-AA29-40A8-97A0-3F4D2B969EDD}" destId="{18F1B1A2-0AC7-414B-A094-85E513E9F308}" srcOrd="1" destOrd="0" parTransId="{5155A684-A0E9-427A-97CB-80265F1DB926}" sibTransId="{36B6E44E-1E08-4569-BEFF-FE6525E17F59}"/>
    <dgm:cxn modelId="{4849D57E-0AE6-4245-8356-CABD5EEBA73F}" type="presParOf" srcId="{9C46C936-5031-4777-97F4-BC49B6A4D48F}" destId="{728D19DE-5488-4EFB-8894-B27A7CD43818}" srcOrd="0" destOrd="0" presId="urn:microsoft.com/office/officeart/2016/7/layout/BasicLinearProcessNumbered"/>
    <dgm:cxn modelId="{44DA9F52-B259-4AF1-A095-175F4A641602}" type="presParOf" srcId="{728D19DE-5488-4EFB-8894-B27A7CD43818}" destId="{54D208C2-93FB-412F-9BA8-A7359974EE0F}" srcOrd="0" destOrd="0" presId="urn:microsoft.com/office/officeart/2016/7/layout/BasicLinearProcessNumbered"/>
    <dgm:cxn modelId="{56E18201-00C0-4065-8CAB-4FEAB885933D}" type="presParOf" srcId="{728D19DE-5488-4EFB-8894-B27A7CD43818}" destId="{5B509199-44A4-429E-B699-BA79810F1910}" srcOrd="1" destOrd="0" presId="urn:microsoft.com/office/officeart/2016/7/layout/BasicLinearProcessNumbered"/>
    <dgm:cxn modelId="{CFAA856D-EA9A-44F6-B6C7-F77575893C04}" type="presParOf" srcId="{728D19DE-5488-4EFB-8894-B27A7CD43818}" destId="{F4C19195-2C98-4655-95DD-A453B170858C}" srcOrd="2" destOrd="0" presId="urn:microsoft.com/office/officeart/2016/7/layout/BasicLinearProcessNumbered"/>
    <dgm:cxn modelId="{E273A5F1-CBB6-429C-A5AC-08C9FACA4913}" type="presParOf" srcId="{728D19DE-5488-4EFB-8894-B27A7CD43818}" destId="{6D8D47AD-F5D6-47C7-86E6-91EF006121C2}" srcOrd="3" destOrd="0" presId="urn:microsoft.com/office/officeart/2016/7/layout/BasicLinearProcessNumbered"/>
    <dgm:cxn modelId="{908E5C73-288A-41DC-8117-79B45E23C5A4}" type="presParOf" srcId="{9C46C936-5031-4777-97F4-BC49B6A4D48F}" destId="{013204F0-9CA8-4C06-8279-61BD3BF2FAED}" srcOrd="1" destOrd="0" presId="urn:microsoft.com/office/officeart/2016/7/layout/BasicLinearProcessNumbered"/>
    <dgm:cxn modelId="{73A303BE-C602-4DF8-A2B3-96AFD0E33C8B}" type="presParOf" srcId="{9C46C936-5031-4777-97F4-BC49B6A4D48F}" destId="{1EC4A9F8-73DD-42E0-A2E9-2E00A86880BD}" srcOrd="2" destOrd="0" presId="urn:microsoft.com/office/officeart/2016/7/layout/BasicLinearProcessNumbered"/>
    <dgm:cxn modelId="{19C45F8F-C7D5-41E5-BAE7-ECD07F376914}" type="presParOf" srcId="{1EC4A9F8-73DD-42E0-A2E9-2E00A86880BD}" destId="{CF8F8676-0D6C-4D36-89AE-0C743C9C7359}" srcOrd="0" destOrd="0" presId="urn:microsoft.com/office/officeart/2016/7/layout/BasicLinearProcessNumbered"/>
    <dgm:cxn modelId="{486E1323-B2B3-4608-83FD-8D86204F4BB0}" type="presParOf" srcId="{1EC4A9F8-73DD-42E0-A2E9-2E00A86880BD}" destId="{0BF09DA7-43A8-4902-834C-D221F151DAB9}" srcOrd="1" destOrd="0" presId="urn:microsoft.com/office/officeart/2016/7/layout/BasicLinearProcessNumbered"/>
    <dgm:cxn modelId="{659A94E8-6912-4A2B-8319-32A8FE1A8198}" type="presParOf" srcId="{1EC4A9F8-73DD-42E0-A2E9-2E00A86880BD}" destId="{97B43AE2-4D4B-498F-A443-6285FE59F378}" srcOrd="2" destOrd="0" presId="urn:microsoft.com/office/officeart/2016/7/layout/BasicLinearProcessNumbered"/>
    <dgm:cxn modelId="{D6B0EF89-A903-430E-A33C-AEE4A3459D49}" type="presParOf" srcId="{1EC4A9F8-73DD-42E0-A2E9-2E00A86880BD}" destId="{E371F5D3-D4BD-4F72-BC1E-BF2E38A2992F}" srcOrd="3" destOrd="0" presId="urn:microsoft.com/office/officeart/2016/7/layout/BasicLinearProcessNumbered"/>
    <dgm:cxn modelId="{EA8F89E6-5B58-4C75-B847-52A6BDE4BD96}" type="presParOf" srcId="{9C46C936-5031-4777-97F4-BC49B6A4D48F}" destId="{23E2C6D7-5B8F-49CB-8250-3E9FF74089B0}" srcOrd="3" destOrd="0" presId="urn:microsoft.com/office/officeart/2016/7/layout/BasicLinearProcessNumbered"/>
    <dgm:cxn modelId="{9B015DB5-27D0-4470-BE6E-B28261B7D162}" type="presParOf" srcId="{9C46C936-5031-4777-97F4-BC49B6A4D48F}" destId="{E703062C-3D30-4FF7-8616-DD5E48A1A6D1}" srcOrd="4" destOrd="0" presId="urn:microsoft.com/office/officeart/2016/7/layout/BasicLinearProcessNumbered"/>
    <dgm:cxn modelId="{F277558E-7F6D-4A95-930F-382CC2803578}" type="presParOf" srcId="{E703062C-3D30-4FF7-8616-DD5E48A1A6D1}" destId="{3CBAFCDB-6377-4B41-9AD8-5BA47A59D162}" srcOrd="0" destOrd="0" presId="urn:microsoft.com/office/officeart/2016/7/layout/BasicLinearProcessNumbered"/>
    <dgm:cxn modelId="{80C08F51-768A-47BC-B880-4F32E884E59C}" type="presParOf" srcId="{E703062C-3D30-4FF7-8616-DD5E48A1A6D1}" destId="{D8D1387F-58AD-448E-A878-84204DA12ED8}" srcOrd="1" destOrd="0" presId="urn:microsoft.com/office/officeart/2016/7/layout/BasicLinearProcessNumbered"/>
    <dgm:cxn modelId="{E66E7F11-0120-4DA1-98F4-94E13DF96542}" type="presParOf" srcId="{E703062C-3D30-4FF7-8616-DD5E48A1A6D1}" destId="{91553A3C-73F1-4F39-A6B1-476CC52F7B9C}" srcOrd="2" destOrd="0" presId="urn:microsoft.com/office/officeart/2016/7/layout/BasicLinearProcessNumbered"/>
    <dgm:cxn modelId="{9242D0A4-45D6-4E3F-B076-F279D0DF3DB3}" type="presParOf" srcId="{E703062C-3D30-4FF7-8616-DD5E48A1A6D1}" destId="{FA5AB750-ADCD-41E6-A4DA-50A09A0DBA49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6AB7F4-E3D7-487D-8286-8572BDEA17AC}" type="doc">
      <dgm:prSet loTypeId="urn:microsoft.com/office/officeart/2016/7/layout/BasicLinearProcessNumbered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512F3A1-2856-4B05-BE82-8A7A17D50473}">
      <dgm:prSet/>
      <dgm:spPr/>
      <dgm:t>
        <a:bodyPr/>
        <a:lstStyle/>
        <a:p>
          <a:r>
            <a:rPr lang="en-IN"/>
            <a:t>It is 100x times faster than Hadoop map reduce</a:t>
          </a:r>
          <a:endParaRPr lang="en-US"/>
        </a:p>
      </dgm:t>
    </dgm:pt>
    <dgm:pt modelId="{CE573366-A00F-4313-AE6D-2ED6A08906DD}" type="parTrans" cxnId="{1B973D9A-E118-4D61-9CF3-95599A38AEE1}">
      <dgm:prSet/>
      <dgm:spPr/>
      <dgm:t>
        <a:bodyPr/>
        <a:lstStyle/>
        <a:p>
          <a:endParaRPr lang="en-US"/>
        </a:p>
      </dgm:t>
    </dgm:pt>
    <dgm:pt modelId="{BE13CE45-5BCB-4170-B0D1-D63725327652}" type="sibTrans" cxnId="{1B973D9A-E118-4D61-9CF3-95599A38AEE1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5D01CAB5-3120-4812-AAE0-25A9AA0830B8}">
      <dgm:prSet/>
      <dgm:spPr/>
      <dgm:t>
        <a:bodyPr/>
        <a:lstStyle/>
        <a:p>
          <a:r>
            <a:rPr lang="en-IN"/>
            <a:t>Can ingest data from multiple sources like AWS  S3, HDFS, Azure, local filesystem etc</a:t>
          </a:r>
          <a:endParaRPr lang="en-US"/>
        </a:p>
      </dgm:t>
    </dgm:pt>
    <dgm:pt modelId="{385F785E-DEA5-43BD-B884-A4CD118D3A68}" type="parTrans" cxnId="{CF2E8077-31A1-4F0E-A1D3-0B06E3B09F63}">
      <dgm:prSet/>
      <dgm:spPr/>
      <dgm:t>
        <a:bodyPr/>
        <a:lstStyle/>
        <a:p>
          <a:endParaRPr lang="en-US"/>
        </a:p>
      </dgm:t>
    </dgm:pt>
    <dgm:pt modelId="{81580CCC-740E-40EA-B13F-B3A5DF4F63E5}" type="sibTrans" cxnId="{CF2E8077-31A1-4F0E-A1D3-0B06E3B09F63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67BA9E74-3636-4B69-92B8-1A3CBBD79373}">
      <dgm:prSet/>
      <dgm:spPr/>
      <dgm:t>
        <a:bodyPr/>
        <a:lstStyle/>
        <a:p>
          <a:r>
            <a:rPr lang="en-IN"/>
            <a:t>Can perform streaming, batch processing, machine learning in the same cluster</a:t>
          </a:r>
          <a:endParaRPr lang="en-US"/>
        </a:p>
      </dgm:t>
    </dgm:pt>
    <dgm:pt modelId="{2222F2A3-2446-460F-A8D7-984591C7ED88}" type="parTrans" cxnId="{6D9C47F5-3542-4049-B53E-EFDA68E5BB29}">
      <dgm:prSet/>
      <dgm:spPr/>
      <dgm:t>
        <a:bodyPr/>
        <a:lstStyle/>
        <a:p>
          <a:endParaRPr lang="en-US"/>
        </a:p>
      </dgm:t>
    </dgm:pt>
    <dgm:pt modelId="{D5078567-ABC6-4851-8C64-227CFEEA2B94}" type="sibTrans" cxnId="{6D9C47F5-3542-4049-B53E-EFDA68E5BB29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75ADC009-C7B4-42D6-9C85-E7E0984065F2}">
      <dgm:prSet/>
      <dgm:spPr/>
      <dgm:t>
        <a:bodyPr/>
        <a:lstStyle/>
        <a:p>
          <a:r>
            <a:rPr lang="en-IN"/>
            <a:t>It has an in-built interactive mode (REPL- Read, Evaluate, Print, Loop)</a:t>
          </a:r>
          <a:endParaRPr lang="en-US"/>
        </a:p>
      </dgm:t>
    </dgm:pt>
    <dgm:pt modelId="{293D5898-598D-4E5D-9219-4B8F062A84E5}" type="parTrans" cxnId="{8E19E567-CFA9-461B-981C-0D16C6E0F1C3}">
      <dgm:prSet/>
      <dgm:spPr/>
      <dgm:t>
        <a:bodyPr/>
        <a:lstStyle/>
        <a:p>
          <a:endParaRPr lang="en-US"/>
        </a:p>
      </dgm:t>
    </dgm:pt>
    <dgm:pt modelId="{3F7E3C09-BE30-4F8A-9299-706132592625}" type="sibTrans" cxnId="{8E19E567-CFA9-461B-981C-0D16C6E0F1C3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D38D2D95-FD0A-4EA9-AA2E-DE24DBF0B5B2}" type="pres">
      <dgm:prSet presAssocID="{CF6AB7F4-E3D7-487D-8286-8572BDEA17AC}" presName="Name0" presStyleCnt="0">
        <dgm:presLayoutVars>
          <dgm:animLvl val="lvl"/>
          <dgm:resizeHandles val="exact"/>
        </dgm:presLayoutVars>
      </dgm:prSet>
      <dgm:spPr/>
    </dgm:pt>
    <dgm:pt modelId="{37C272F9-830E-41B8-B8F2-F4D2B03E034F}" type="pres">
      <dgm:prSet presAssocID="{B512F3A1-2856-4B05-BE82-8A7A17D50473}" presName="compositeNode" presStyleCnt="0">
        <dgm:presLayoutVars>
          <dgm:bulletEnabled val="1"/>
        </dgm:presLayoutVars>
      </dgm:prSet>
      <dgm:spPr/>
    </dgm:pt>
    <dgm:pt modelId="{700C1076-4BE3-419D-8F28-F5AAC24BB9CF}" type="pres">
      <dgm:prSet presAssocID="{B512F3A1-2856-4B05-BE82-8A7A17D50473}" presName="bgRect" presStyleLbl="bgAccFollowNode1" presStyleIdx="0" presStyleCnt="4"/>
      <dgm:spPr/>
    </dgm:pt>
    <dgm:pt modelId="{F30DB26A-70EC-445F-A84D-4C8AE419F2D2}" type="pres">
      <dgm:prSet presAssocID="{BE13CE45-5BCB-4170-B0D1-D63725327652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15207073-FABE-4AEE-89A0-60BAAF471FDA}" type="pres">
      <dgm:prSet presAssocID="{B512F3A1-2856-4B05-BE82-8A7A17D50473}" presName="bottomLine" presStyleLbl="alignNode1" presStyleIdx="1" presStyleCnt="8">
        <dgm:presLayoutVars/>
      </dgm:prSet>
      <dgm:spPr/>
    </dgm:pt>
    <dgm:pt modelId="{2914B64A-BAC2-404F-982A-FC9A63B2E1AA}" type="pres">
      <dgm:prSet presAssocID="{B512F3A1-2856-4B05-BE82-8A7A17D50473}" presName="nodeText" presStyleLbl="bgAccFollowNode1" presStyleIdx="0" presStyleCnt="4">
        <dgm:presLayoutVars>
          <dgm:bulletEnabled val="1"/>
        </dgm:presLayoutVars>
      </dgm:prSet>
      <dgm:spPr/>
    </dgm:pt>
    <dgm:pt modelId="{2CC8C0E2-27A0-430E-A258-264B5C374405}" type="pres">
      <dgm:prSet presAssocID="{BE13CE45-5BCB-4170-B0D1-D63725327652}" presName="sibTrans" presStyleCnt="0"/>
      <dgm:spPr/>
    </dgm:pt>
    <dgm:pt modelId="{A9F326CB-C8B0-4E0E-9C11-C808FC375B7B}" type="pres">
      <dgm:prSet presAssocID="{5D01CAB5-3120-4812-AAE0-25A9AA0830B8}" presName="compositeNode" presStyleCnt="0">
        <dgm:presLayoutVars>
          <dgm:bulletEnabled val="1"/>
        </dgm:presLayoutVars>
      </dgm:prSet>
      <dgm:spPr/>
    </dgm:pt>
    <dgm:pt modelId="{0B4614D5-09F8-4842-A46E-24998A8DC3C2}" type="pres">
      <dgm:prSet presAssocID="{5D01CAB5-3120-4812-AAE0-25A9AA0830B8}" presName="bgRect" presStyleLbl="bgAccFollowNode1" presStyleIdx="1" presStyleCnt="4" custLinFactNeighborX="2114" custLinFactNeighborY="1162"/>
      <dgm:spPr/>
    </dgm:pt>
    <dgm:pt modelId="{FE9AD4FC-BACB-4753-94E1-CC561C5023E2}" type="pres">
      <dgm:prSet presAssocID="{81580CCC-740E-40EA-B13F-B3A5DF4F63E5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3ADD7827-8580-49A6-8504-A39226114B6F}" type="pres">
      <dgm:prSet presAssocID="{5D01CAB5-3120-4812-AAE0-25A9AA0830B8}" presName="bottomLine" presStyleLbl="alignNode1" presStyleIdx="3" presStyleCnt="8">
        <dgm:presLayoutVars/>
      </dgm:prSet>
      <dgm:spPr/>
    </dgm:pt>
    <dgm:pt modelId="{D683DA52-B12C-4FB8-9743-25447C40EFEE}" type="pres">
      <dgm:prSet presAssocID="{5D01CAB5-3120-4812-AAE0-25A9AA0830B8}" presName="nodeText" presStyleLbl="bgAccFollowNode1" presStyleIdx="1" presStyleCnt="4">
        <dgm:presLayoutVars>
          <dgm:bulletEnabled val="1"/>
        </dgm:presLayoutVars>
      </dgm:prSet>
      <dgm:spPr/>
    </dgm:pt>
    <dgm:pt modelId="{26F69778-4367-4208-B8D3-DDC40324EA0A}" type="pres">
      <dgm:prSet presAssocID="{81580CCC-740E-40EA-B13F-B3A5DF4F63E5}" presName="sibTrans" presStyleCnt="0"/>
      <dgm:spPr/>
    </dgm:pt>
    <dgm:pt modelId="{54519806-F89C-4E4B-8CF0-14F972B8040F}" type="pres">
      <dgm:prSet presAssocID="{67BA9E74-3636-4B69-92B8-1A3CBBD79373}" presName="compositeNode" presStyleCnt="0">
        <dgm:presLayoutVars>
          <dgm:bulletEnabled val="1"/>
        </dgm:presLayoutVars>
      </dgm:prSet>
      <dgm:spPr/>
    </dgm:pt>
    <dgm:pt modelId="{A4E21219-2DEC-4A96-8497-88DC9B01CADE}" type="pres">
      <dgm:prSet presAssocID="{67BA9E74-3636-4B69-92B8-1A3CBBD79373}" presName="bgRect" presStyleLbl="bgAccFollowNode1" presStyleIdx="2" presStyleCnt="4"/>
      <dgm:spPr/>
    </dgm:pt>
    <dgm:pt modelId="{9E800F61-F18E-44A9-A835-3849EB7170B9}" type="pres">
      <dgm:prSet presAssocID="{D5078567-ABC6-4851-8C64-227CFEEA2B94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A5523B89-5F5F-4BD1-9012-B39873EC64AB}" type="pres">
      <dgm:prSet presAssocID="{67BA9E74-3636-4B69-92B8-1A3CBBD79373}" presName="bottomLine" presStyleLbl="alignNode1" presStyleIdx="5" presStyleCnt="8">
        <dgm:presLayoutVars/>
      </dgm:prSet>
      <dgm:spPr/>
    </dgm:pt>
    <dgm:pt modelId="{AA1CEB25-6B84-4057-B6DF-001060ABB61E}" type="pres">
      <dgm:prSet presAssocID="{67BA9E74-3636-4B69-92B8-1A3CBBD79373}" presName="nodeText" presStyleLbl="bgAccFollowNode1" presStyleIdx="2" presStyleCnt="4">
        <dgm:presLayoutVars>
          <dgm:bulletEnabled val="1"/>
        </dgm:presLayoutVars>
      </dgm:prSet>
      <dgm:spPr/>
    </dgm:pt>
    <dgm:pt modelId="{6876423C-7C3E-4453-9CB4-8C7137B8F13F}" type="pres">
      <dgm:prSet presAssocID="{D5078567-ABC6-4851-8C64-227CFEEA2B94}" presName="sibTrans" presStyleCnt="0"/>
      <dgm:spPr/>
    </dgm:pt>
    <dgm:pt modelId="{C063CC2C-81B3-419C-A631-F670B9CF9AE3}" type="pres">
      <dgm:prSet presAssocID="{75ADC009-C7B4-42D6-9C85-E7E0984065F2}" presName="compositeNode" presStyleCnt="0">
        <dgm:presLayoutVars>
          <dgm:bulletEnabled val="1"/>
        </dgm:presLayoutVars>
      </dgm:prSet>
      <dgm:spPr/>
    </dgm:pt>
    <dgm:pt modelId="{0FF0D0EB-8326-45B1-B0A0-02BC83532FA4}" type="pres">
      <dgm:prSet presAssocID="{75ADC009-C7B4-42D6-9C85-E7E0984065F2}" presName="bgRect" presStyleLbl="bgAccFollowNode1" presStyleIdx="3" presStyleCnt="4"/>
      <dgm:spPr/>
    </dgm:pt>
    <dgm:pt modelId="{12DF31C2-A9B4-41F9-9162-D02CA9579C96}" type="pres">
      <dgm:prSet presAssocID="{3F7E3C09-BE30-4F8A-9299-706132592625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F010537F-8900-435A-9280-D06F392CABCD}" type="pres">
      <dgm:prSet presAssocID="{75ADC009-C7B4-42D6-9C85-E7E0984065F2}" presName="bottomLine" presStyleLbl="alignNode1" presStyleIdx="7" presStyleCnt="8">
        <dgm:presLayoutVars/>
      </dgm:prSet>
      <dgm:spPr/>
    </dgm:pt>
    <dgm:pt modelId="{D9FBEEA1-2BDD-437B-9D31-6E8FC53C1A27}" type="pres">
      <dgm:prSet presAssocID="{75ADC009-C7B4-42D6-9C85-E7E0984065F2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4A79940C-946A-4F28-90DE-D9DD65A39F2B}" type="presOf" srcId="{81580CCC-740E-40EA-B13F-B3A5DF4F63E5}" destId="{FE9AD4FC-BACB-4753-94E1-CC561C5023E2}" srcOrd="0" destOrd="0" presId="urn:microsoft.com/office/officeart/2016/7/layout/BasicLinearProcessNumbered"/>
    <dgm:cxn modelId="{FFFF6813-6F4A-4153-80C0-8F66F9AE3693}" type="presOf" srcId="{67BA9E74-3636-4B69-92B8-1A3CBBD79373}" destId="{AA1CEB25-6B84-4057-B6DF-001060ABB61E}" srcOrd="1" destOrd="0" presId="urn:microsoft.com/office/officeart/2016/7/layout/BasicLinearProcessNumbered"/>
    <dgm:cxn modelId="{8E19E567-CFA9-461B-981C-0D16C6E0F1C3}" srcId="{CF6AB7F4-E3D7-487D-8286-8572BDEA17AC}" destId="{75ADC009-C7B4-42D6-9C85-E7E0984065F2}" srcOrd="3" destOrd="0" parTransId="{293D5898-598D-4E5D-9219-4B8F062A84E5}" sibTransId="{3F7E3C09-BE30-4F8A-9299-706132592625}"/>
    <dgm:cxn modelId="{2F3AA14A-37B3-46E4-BDCA-C28115BCF19A}" type="presOf" srcId="{D5078567-ABC6-4851-8C64-227CFEEA2B94}" destId="{9E800F61-F18E-44A9-A835-3849EB7170B9}" srcOrd="0" destOrd="0" presId="urn:microsoft.com/office/officeart/2016/7/layout/BasicLinearProcessNumbered"/>
    <dgm:cxn modelId="{9A02B36D-CC76-435A-B629-FE9E548ADBBD}" type="presOf" srcId="{75ADC009-C7B4-42D6-9C85-E7E0984065F2}" destId="{D9FBEEA1-2BDD-437B-9D31-6E8FC53C1A27}" srcOrd="1" destOrd="0" presId="urn:microsoft.com/office/officeart/2016/7/layout/BasicLinearProcessNumbered"/>
    <dgm:cxn modelId="{B813194E-6C03-4287-AE70-277C776866A7}" type="presOf" srcId="{B512F3A1-2856-4B05-BE82-8A7A17D50473}" destId="{2914B64A-BAC2-404F-982A-FC9A63B2E1AA}" srcOrd="1" destOrd="0" presId="urn:microsoft.com/office/officeart/2016/7/layout/BasicLinearProcessNumbered"/>
    <dgm:cxn modelId="{6C0A0F54-A88E-4FF7-919D-EC5D05E72757}" type="presOf" srcId="{5D01CAB5-3120-4812-AAE0-25A9AA0830B8}" destId="{0B4614D5-09F8-4842-A46E-24998A8DC3C2}" srcOrd="0" destOrd="0" presId="urn:microsoft.com/office/officeart/2016/7/layout/BasicLinearProcessNumbered"/>
    <dgm:cxn modelId="{CF2E8077-31A1-4F0E-A1D3-0B06E3B09F63}" srcId="{CF6AB7F4-E3D7-487D-8286-8572BDEA17AC}" destId="{5D01CAB5-3120-4812-AAE0-25A9AA0830B8}" srcOrd="1" destOrd="0" parTransId="{385F785E-DEA5-43BD-B884-A4CD118D3A68}" sibTransId="{81580CCC-740E-40EA-B13F-B3A5DF4F63E5}"/>
    <dgm:cxn modelId="{E21EDB8B-EC12-4C19-89A7-E9F64052392F}" type="presOf" srcId="{5D01CAB5-3120-4812-AAE0-25A9AA0830B8}" destId="{D683DA52-B12C-4FB8-9743-25447C40EFEE}" srcOrd="1" destOrd="0" presId="urn:microsoft.com/office/officeart/2016/7/layout/BasicLinearProcessNumbered"/>
    <dgm:cxn modelId="{31D63A99-F7A9-43A3-9910-F634F36DE381}" type="presOf" srcId="{67BA9E74-3636-4B69-92B8-1A3CBBD79373}" destId="{A4E21219-2DEC-4A96-8497-88DC9B01CADE}" srcOrd="0" destOrd="0" presId="urn:microsoft.com/office/officeart/2016/7/layout/BasicLinearProcessNumbered"/>
    <dgm:cxn modelId="{1B973D9A-E118-4D61-9CF3-95599A38AEE1}" srcId="{CF6AB7F4-E3D7-487D-8286-8572BDEA17AC}" destId="{B512F3A1-2856-4B05-BE82-8A7A17D50473}" srcOrd="0" destOrd="0" parTransId="{CE573366-A00F-4313-AE6D-2ED6A08906DD}" sibTransId="{BE13CE45-5BCB-4170-B0D1-D63725327652}"/>
    <dgm:cxn modelId="{A4A751B0-67F8-4EE0-8C81-5E90BD2B2949}" type="presOf" srcId="{75ADC009-C7B4-42D6-9C85-E7E0984065F2}" destId="{0FF0D0EB-8326-45B1-B0A0-02BC83532FA4}" srcOrd="0" destOrd="0" presId="urn:microsoft.com/office/officeart/2016/7/layout/BasicLinearProcessNumbered"/>
    <dgm:cxn modelId="{FC8E92BA-5311-484F-8752-B2AA30EB2530}" type="presOf" srcId="{B512F3A1-2856-4B05-BE82-8A7A17D50473}" destId="{700C1076-4BE3-419D-8F28-F5AAC24BB9CF}" srcOrd="0" destOrd="0" presId="urn:microsoft.com/office/officeart/2016/7/layout/BasicLinearProcessNumbered"/>
    <dgm:cxn modelId="{6A2287DF-A3F9-4B52-9609-5B8C6B41F09C}" type="presOf" srcId="{3F7E3C09-BE30-4F8A-9299-706132592625}" destId="{12DF31C2-A9B4-41F9-9162-D02CA9579C96}" srcOrd="0" destOrd="0" presId="urn:microsoft.com/office/officeart/2016/7/layout/BasicLinearProcessNumbered"/>
    <dgm:cxn modelId="{00B511E8-19BD-456A-8C48-03733A92BC32}" type="presOf" srcId="{CF6AB7F4-E3D7-487D-8286-8572BDEA17AC}" destId="{D38D2D95-FD0A-4EA9-AA2E-DE24DBF0B5B2}" srcOrd="0" destOrd="0" presId="urn:microsoft.com/office/officeart/2016/7/layout/BasicLinearProcessNumbered"/>
    <dgm:cxn modelId="{8892B6EB-CD5F-4956-993B-6F8C6C8E7C07}" type="presOf" srcId="{BE13CE45-5BCB-4170-B0D1-D63725327652}" destId="{F30DB26A-70EC-445F-A84D-4C8AE419F2D2}" srcOrd="0" destOrd="0" presId="urn:microsoft.com/office/officeart/2016/7/layout/BasicLinearProcessNumbered"/>
    <dgm:cxn modelId="{6D9C47F5-3542-4049-B53E-EFDA68E5BB29}" srcId="{CF6AB7F4-E3D7-487D-8286-8572BDEA17AC}" destId="{67BA9E74-3636-4B69-92B8-1A3CBBD79373}" srcOrd="2" destOrd="0" parTransId="{2222F2A3-2446-460F-A8D7-984591C7ED88}" sibTransId="{D5078567-ABC6-4851-8C64-227CFEEA2B94}"/>
    <dgm:cxn modelId="{5ACDD4FF-9791-496D-BB71-3525EF867833}" type="presParOf" srcId="{D38D2D95-FD0A-4EA9-AA2E-DE24DBF0B5B2}" destId="{37C272F9-830E-41B8-B8F2-F4D2B03E034F}" srcOrd="0" destOrd="0" presId="urn:microsoft.com/office/officeart/2016/7/layout/BasicLinearProcessNumbered"/>
    <dgm:cxn modelId="{89491FC1-EB79-4FDC-8FC7-B74A912C7C78}" type="presParOf" srcId="{37C272F9-830E-41B8-B8F2-F4D2B03E034F}" destId="{700C1076-4BE3-419D-8F28-F5AAC24BB9CF}" srcOrd="0" destOrd="0" presId="urn:microsoft.com/office/officeart/2016/7/layout/BasicLinearProcessNumbered"/>
    <dgm:cxn modelId="{7ABC282E-546F-4A6E-9FE3-3FB02C8F6406}" type="presParOf" srcId="{37C272F9-830E-41B8-B8F2-F4D2B03E034F}" destId="{F30DB26A-70EC-445F-A84D-4C8AE419F2D2}" srcOrd="1" destOrd="0" presId="urn:microsoft.com/office/officeart/2016/7/layout/BasicLinearProcessNumbered"/>
    <dgm:cxn modelId="{2E8336F2-A5F3-4311-90A9-B1A2C296329C}" type="presParOf" srcId="{37C272F9-830E-41B8-B8F2-F4D2B03E034F}" destId="{15207073-FABE-4AEE-89A0-60BAAF471FDA}" srcOrd="2" destOrd="0" presId="urn:microsoft.com/office/officeart/2016/7/layout/BasicLinearProcessNumbered"/>
    <dgm:cxn modelId="{CD925713-629D-445D-901A-41D383DFBE77}" type="presParOf" srcId="{37C272F9-830E-41B8-B8F2-F4D2B03E034F}" destId="{2914B64A-BAC2-404F-982A-FC9A63B2E1AA}" srcOrd="3" destOrd="0" presId="urn:microsoft.com/office/officeart/2016/7/layout/BasicLinearProcessNumbered"/>
    <dgm:cxn modelId="{CB65570D-A234-42A2-8B99-1F0CD875C50B}" type="presParOf" srcId="{D38D2D95-FD0A-4EA9-AA2E-DE24DBF0B5B2}" destId="{2CC8C0E2-27A0-430E-A258-264B5C374405}" srcOrd="1" destOrd="0" presId="urn:microsoft.com/office/officeart/2016/7/layout/BasicLinearProcessNumbered"/>
    <dgm:cxn modelId="{852C1A9F-DC5E-47F3-9A7A-941999DF27CC}" type="presParOf" srcId="{D38D2D95-FD0A-4EA9-AA2E-DE24DBF0B5B2}" destId="{A9F326CB-C8B0-4E0E-9C11-C808FC375B7B}" srcOrd="2" destOrd="0" presId="urn:microsoft.com/office/officeart/2016/7/layout/BasicLinearProcessNumbered"/>
    <dgm:cxn modelId="{3358D499-8BD6-4D40-8FA9-AE9CDB79D4BC}" type="presParOf" srcId="{A9F326CB-C8B0-4E0E-9C11-C808FC375B7B}" destId="{0B4614D5-09F8-4842-A46E-24998A8DC3C2}" srcOrd="0" destOrd="0" presId="urn:microsoft.com/office/officeart/2016/7/layout/BasicLinearProcessNumbered"/>
    <dgm:cxn modelId="{A32F454C-CA97-4E0A-B258-A22D56D566C8}" type="presParOf" srcId="{A9F326CB-C8B0-4E0E-9C11-C808FC375B7B}" destId="{FE9AD4FC-BACB-4753-94E1-CC561C5023E2}" srcOrd="1" destOrd="0" presId="urn:microsoft.com/office/officeart/2016/7/layout/BasicLinearProcessNumbered"/>
    <dgm:cxn modelId="{9DDA0D5F-639B-4EEE-AA75-E5F22E2FA549}" type="presParOf" srcId="{A9F326CB-C8B0-4E0E-9C11-C808FC375B7B}" destId="{3ADD7827-8580-49A6-8504-A39226114B6F}" srcOrd="2" destOrd="0" presId="urn:microsoft.com/office/officeart/2016/7/layout/BasicLinearProcessNumbered"/>
    <dgm:cxn modelId="{1557F715-736C-43DA-839F-F32285F5C83D}" type="presParOf" srcId="{A9F326CB-C8B0-4E0E-9C11-C808FC375B7B}" destId="{D683DA52-B12C-4FB8-9743-25447C40EFEE}" srcOrd="3" destOrd="0" presId="urn:microsoft.com/office/officeart/2016/7/layout/BasicLinearProcessNumbered"/>
    <dgm:cxn modelId="{0183E9FE-1132-4693-87BF-CF84CA3AFC20}" type="presParOf" srcId="{D38D2D95-FD0A-4EA9-AA2E-DE24DBF0B5B2}" destId="{26F69778-4367-4208-B8D3-DDC40324EA0A}" srcOrd="3" destOrd="0" presId="urn:microsoft.com/office/officeart/2016/7/layout/BasicLinearProcessNumbered"/>
    <dgm:cxn modelId="{735B3649-E29A-4A84-AA6B-4D01E90A2CDE}" type="presParOf" srcId="{D38D2D95-FD0A-4EA9-AA2E-DE24DBF0B5B2}" destId="{54519806-F89C-4E4B-8CF0-14F972B8040F}" srcOrd="4" destOrd="0" presId="urn:microsoft.com/office/officeart/2016/7/layout/BasicLinearProcessNumbered"/>
    <dgm:cxn modelId="{B3C09411-9721-436E-8FA1-BB84BF7553B0}" type="presParOf" srcId="{54519806-F89C-4E4B-8CF0-14F972B8040F}" destId="{A4E21219-2DEC-4A96-8497-88DC9B01CADE}" srcOrd="0" destOrd="0" presId="urn:microsoft.com/office/officeart/2016/7/layout/BasicLinearProcessNumbered"/>
    <dgm:cxn modelId="{AC387A04-E4B1-48C3-81CC-52FAA3057313}" type="presParOf" srcId="{54519806-F89C-4E4B-8CF0-14F972B8040F}" destId="{9E800F61-F18E-44A9-A835-3849EB7170B9}" srcOrd="1" destOrd="0" presId="urn:microsoft.com/office/officeart/2016/7/layout/BasicLinearProcessNumbered"/>
    <dgm:cxn modelId="{2DE03162-EE68-41EB-A76A-FCF6BA012EFC}" type="presParOf" srcId="{54519806-F89C-4E4B-8CF0-14F972B8040F}" destId="{A5523B89-5F5F-4BD1-9012-B39873EC64AB}" srcOrd="2" destOrd="0" presId="urn:microsoft.com/office/officeart/2016/7/layout/BasicLinearProcessNumbered"/>
    <dgm:cxn modelId="{0CDD30A6-1BF0-4D9D-A7AD-D1976110162C}" type="presParOf" srcId="{54519806-F89C-4E4B-8CF0-14F972B8040F}" destId="{AA1CEB25-6B84-4057-B6DF-001060ABB61E}" srcOrd="3" destOrd="0" presId="urn:microsoft.com/office/officeart/2016/7/layout/BasicLinearProcessNumbered"/>
    <dgm:cxn modelId="{1879F5AC-D6AD-466F-B976-CAD04A9E1BE3}" type="presParOf" srcId="{D38D2D95-FD0A-4EA9-AA2E-DE24DBF0B5B2}" destId="{6876423C-7C3E-4453-9CB4-8C7137B8F13F}" srcOrd="5" destOrd="0" presId="urn:microsoft.com/office/officeart/2016/7/layout/BasicLinearProcessNumbered"/>
    <dgm:cxn modelId="{6DD9A684-DE5D-4FC5-982E-18A89A1B8635}" type="presParOf" srcId="{D38D2D95-FD0A-4EA9-AA2E-DE24DBF0B5B2}" destId="{C063CC2C-81B3-419C-A631-F670B9CF9AE3}" srcOrd="6" destOrd="0" presId="urn:microsoft.com/office/officeart/2016/7/layout/BasicLinearProcessNumbered"/>
    <dgm:cxn modelId="{F03C206C-1847-4ED8-A054-3CABB17DE875}" type="presParOf" srcId="{C063CC2C-81B3-419C-A631-F670B9CF9AE3}" destId="{0FF0D0EB-8326-45B1-B0A0-02BC83532FA4}" srcOrd="0" destOrd="0" presId="urn:microsoft.com/office/officeart/2016/7/layout/BasicLinearProcessNumbered"/>
    <dgm:cxn modelId="{F454A8D2-845E-49DD-9C08-4D808EE864ED}" type="presParOf" srcId="{C063CC2C-81B3-419C-A631-F670B9CF9AE3}" destId="{12DF31C2-A9B4-41F9-9162-D02CA9579C96}" srcOrd="1" destOrd="0" presId="urn:microsoft.com/office/officeart/2016/7/layout/BasicLinearProcessNumbered"/>
    <dgm:cxn modelId="{8EDE4D59-2086-443D-9552-B747FC2A81A7}" type="presParOf" srcId="{C063CC2C-81B3-419C-A631-F670B9CF9AE3}" destId="{F010537F-8900-435A-9280-D06F392CABCD}" srcOrd="2" destOrd="0" presId="urn:microsoft.com/office/officeart/2016/7/layout/BasicLinearProcessNumbered"/>
    <dgm:cxn modelId="{163E52CA-796B-40AD-B239-B8DD6FA8C7EB}" type="presParOf" srcId="{C063CC2C-81B3-419C-A631-F670B9CF9AE3}" destId="{D9FBEEA1-2BDD-437B-9D31-6E8FC53C1A27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E268B8-0D14-4DB5-AE28-5BAD60EEE922}">
      <dsp:nvSpPr>
        <dsp:cNvPr id="0" name=""/>
        <dsp:cNvSpPr/>
      </dsp:nvSpPr>
      <dsp:spPr>
        <a:xfrm>
          <a:off x="0" y="0"/>
          <a:ext cx="5015475" cy="10593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Open Source cluster-computing framework for real time data processing</a:t>
          </a:r>
          <a:endParaRPr lang="en-US" sz="2000" kern="1200"/>
        </a:p>
      </dsp:txBody>
      <dsp:txXfrm>
        <a:off x="31028" y="31028"/>
        <a:ext cx="3748378" cy="997320"/>
      </dsp:txXfrm>
    </dsp:sp>
    <dsp:sp modelId="{2D8D86CB-2B4E-4F45-90E9-3188AE43AEBD}">
      <dsp:nvSpPr>
        <dsp:cNvPr id="0" name=""/>
        <dsp:cNvSpPr/>
      </dsp:nvSpPr>
      <dsp:spPr>
        <a:xfrm>
          <a:off x="374532" y="1206512"/>
          <a:ext cx="5015475" cy="10593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363841"/>
                <a:satOff val="-20982"/>
                <a:lumOff val="2157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-363841"/>
                <a:satOff val="-20982"/>
                <a:lumOff val="2157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-363841"/>
                <a:satOff val="-20982"/>
                <a:lumOff val="2157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Built on top of Hadoop Map Reduce to extend its capacity</a:t>
          </a:r>
          <a:endParaRPr lang="en-US" sz="2000" kern="1200" dirty="0"/>
        </a:p>
      </dsp:txBody>
      <dsp:txXfrm>
        <a:off x="405560" y="1237540"/>
        <a:ext cx="3890292" cy="997320"/>
      </dsp:txXfrm>
    </dsp:sp>
    <dsp:sp modelId="{827AECC6-FE43-4D5C-939E-77CF66E9229C}">
      <dsp:nvSpPr>
        <dsp:cNvPr id="0" name=""/>
        <dsp:cNvSpPr/>
      </dsp:nvSpPr>
      <dsp:spPr>
        <a:xfrm>
          <a:off x="749064" y="2413024"/>
          <a:ext cx="5015475" cy="10593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It is 100X times faster than Hadoop because it uses DAG and Lazy Evaluation </a:t>
          </a:r>
          <a:endParaRPr lang="en-US" sz="2000" kern="1200" dirty="0"/>
        </a:p>
      </dsp:txBody>
      <dsp:txXfrm>
        <a:off x="780092" y="2444052"/>
        <a:ext cx="3890292" cy="997320"/>
      </dsp:txXfrm>
    </dsp:sp>
    <dsp:sp modelId="{7F856C75-6035-44CA-9FD1-AD8F8337B41B}">
      <dsp:nvSpPr>
        <dsp:cNvPr id="0" name=""/>
        <dsp:cNvSpPr/>
      </dsp:nvSpPr>
      <dsp:spPr>
        <a:xfrm>
          <a:off x="1123596" y="3619536"/>
          <a:ext cx="5015475" cy="10593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1091522"/>
                <a:satOff val="-62946"/>
                <a:lumOff val="6471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-1091522"/>
                <a:satOff val="-62946"/>
                <a:lumOff val="6471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-1091522"/>
                <a:satOff val="-62946"/>
                <a:lumOff val="6471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Provides fault tolerance and parallelism</a:t>
          </a:r>
          <a:endParaRPr lang="en-US" sz="2000" kern="1200" dirty="0"/>
        </a:p>
      </dsp:txBody>
      <dsp:txXfrm>
        <a:off x="1154624" y="3650564"/>
        <a:ext cx="3890292" cy="997320"/>
      </dsp:txXfrm>
    </dsp:sp>
    <dsp:sp modelId="{7FBD3696-0329-4BB2-B37D-3B5E12937376}">
      <dsp:nvSpPr>
        <dsp:cNvPr id="0" name=""/>
        <dsp:cNvSpPr/>
      </dsp:nvSpPr>
      <dsp:spPr>
        <a:xfrm>
          <a:off x="1498128" y="4826049"/>
          <a:ext cx="5015475" cy="105937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Can be programmed in Python, Scala, R, Java</a:t>
          </a:r>
          <a:endParaRPr lang="en-US" sz="2000" kern="1200"/>
        </a:p>
      </dsp:txBody>
      <dsp:txXfrm>
        <a:off x="1529156" y="4857077"/>
        <a:ext cx="3890292" cy="997320"/>
      </dsp:txXfrm>
    </dsp:sp>
    <dsp:sp modelId="{9FD216F4-B269-4DC6-A1A1-E2B1284F7C5B}">
      <dsp:nvSpPr>
        <dsp:cNvPr id="0" name=""/>
        <dsp:cNvSpPr/>
      </dsp:nvSpPr>
      <dsp:spPr>
        <a:xfrm>
          <a:off x="4326880" y="773933"/>
          <a:ext cx="688594" cy="68859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4481814" y="773933"/>
        <a:ext cx="378726" cy="518167"/>
      </dsp:txXfrm>
    </dsp:sp>
    <dsp:sp modelId="{82AF274D-3C9C-49EA-9579-C55329D3ECFB}">
      <dsp:nvSpPr>
        <dsp:cNvPr id="0" name=""/>
        <dsp:cNvSpPr/>
      </dsp:nvSpPr>
      <dsp:spPr>
        <a:xfrm>
          <a:off x="4701412" y="1980445"/>
          <a:ext cx="688594" cy="68859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4856346" y="1980445"/>
        <a:ext cx="378726" cy="518167"/>
      </dsp:txXfrm>
    </dsp:sp>
    <dsp:sp modelId="{1B9526E0-5B3A-4CCC-9542-9F279051FD5D}">
      <dsp:nvSpPr>
        <dsp:cNvPr id="0" name=""/>
        <dsp:cNvSpPr/>
      </dsp:nvSpPr>
      <dsp:spPr>
        <a:xfrm>
          <a:off x="5075944" y="3169301"/>
          <a:ext cx="688594" cy="68859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5230878" y="3169301"/>
        <a:ext cx="378726" cy="518167"/>
      </dsp:txXfrm>
    </dsp:sp>
    <dsp:sp modelId="{BB9F22AB-DF57-4504-B87A-94CA6224D5C5}">
      <dsp:nvSpPr>
        <dsp:cNvPr id="0" name=""/>
        <dsp:cNvSpPr/>
      </dsp:nvSpPr>
      <dsp:spPr>
        <a:xfrm>
          <a:off x="5450476" y="4387585"/>
          <a:ext cx="688594" cy="68859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5605410" y="4387585"/>
        <a:ext cx="378726" cy="5181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D208C2-93FB-412F-9BA8-A7359974EE0F}">
      <dsp:nvSpPr>
        <dsp:cNvPr id="0" name=""/>
        <dsp:cNvSpPr/>
      </dsp:nvSpPr>
      <dsp:spPr>
        <a:xfrm>
          <a:off x="0" y="0"/>
          <a:ext cx="3080684" cy="381275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182" tIns="330200" rIns="240182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Spark makes computations in-memory the number of disk IO is reduced drastically, this increases the speed of computation</a:t>
          </a:r>
          <a:endParaRPr lang="en-US" sz="1600" kern="1200"/>
        </a:p>
      </dsp:txBody>
      <dsp:txXfrm>
        <a:off x="0" y="1448845"/>
        <a:ext cx="3080684" cy="2287650"/>
      </dsp:txXfrm>
    </dsp:sp>
    <dsp:sp modelId="{5B509199-44A4-429E-B699-BA79810F1910}">
      <dsp:nvSpPr>
        <dsp:cNvPr id="0" name=""/>
        <dsp:cNvSpPr/>
      </dsp:nvSpPr>
      <dsp:spPr>
        <a:xfrm>
          <a:off x="968429" y="381274"/>
          <a:ext cx="1143825" cy="114382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9177" tIns="12700" rIns="8917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135938" y="548783"/>
        <a:ext cx="808807" cy="808807"/>
      </dsp:txXfrm>
    </dsp:sp>
    <dsp:sp modelId="{F4C19195-2C98-4655-95DD-A453B170858C}">
      <dsp:nvSpPr>
        <dsp:cNvPr id="0" name=""/>
        <dsp:cNvSpPr/>
      </dsp:nvSpPr>
      <dsp:spPr>
        <a:xfrm>
          <a:off x="0" y="3812678"/>
          <a:ext cx="3080684" cy="72"/>
        </a:xfrm>
        <a:prstGeom prst="rect">
          <a:avLst/>
        </a:prstGeom>
        <a:gradFill rotWithShape="0">
          <a:gsLst>
            <a:gs pos="0">
              <a:schemeClr val="accent2">
                <a:hueOff val="-291073"/>
                <a:satOff val="-16786"/>
                <a:lumOff val="172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291073"/>
                <a:satOff val="-16786"/>
                <a:lumOff val="172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291073"/>
                <a:satOff val="-16786"/>
                <a:lumOff val="172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291073"/>
              <a:satOff val="-16786"/>
              <a:lumOff val="172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8F8676-0D6C-4D36-89AE-0C743C9C7359}">
      <dsp:nvSpPr>
        <dsp:cNvPr id="0" name=""/>
        <dsp:cNvSpPr/>
      </dsp:nvSpPr>
      <dsp:spPr>
        <a:xfrm>
          <a:off x="3388753" y="0"/>
          <a:ext cx="3080684" cy="3812750"/>
        </a:xfrm>
        <a:prstGeom prst="rect">
          <a:avLst/>
        </a:prstGeom>
        <a:solidFill>
          <a:schemeClr val="accent2">
            <a:tint val="40000"/>
            <a:alpha val="90000"/>
            <a:hueOff val="-424613"/>
            <a:satOff val="-37673"/>
            <a:lumOff val="-385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424613"/>
              <a:satOff val="-37673"/>
              <a:lumOff val="-38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182" tIns="330200" rIns="240182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Spark achieves this using the RDDs (Resilient Distributed Dataset) and Lazy Evaluation</a:t>
          </a:r>
          <a:endParaRPr lang="en-US" sz="1600" kern="1200"/>
        </a:p>
      </dsp:txBody>
      <dsp:txXfrm>
        <a:off x="3388753" y="1448845"/>
        <a:ext cx="3080684" cy="2287650"/>
      </dsp:txXfrm>
    </dsp:sp>
    <dsp:sp modelId="{0BF09DA7-43A8-4902-834C-D221F151DAB9}">
      <dsp:nvSpPr>
        <dsp:cNvPr id="0" name=""/>
        <dsp:cNvSpPr/>
      </dsp:nvSpPr>
      <dsp:spPr>
        <a:xfrm>
          <a:off x="4357182" y="381274"/>
          <a:ext cx="1143825" cy="1143825"/>
        </a:xfrm>
        <a:prstGeom prst="ellipse">
          <a:avLst/>
        </a:prstGeom>
        <a:gradFill rotWithShape="0">
          <a:gsLst>
            <a:gs pos="0">
              <a:schemeClr val="accent2">
                <a:hueOff val="-582145"/>
                <a:satOff val="-33571"/>
                <a:lumOff val="345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582145"/>
                <a:satOff val="-33571"/>
                <a:lumOff val="345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582145"/>
                <a:satOff val="-33571"/>
                <a:lumOff val="345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582145"/>
              <a:satOff val="-33571"/>
              <a:lumOff val="345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9177" tIns="12700" rIns="8917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4524691" y="548783"/>
        <a:ext cx="808807" cy="808807"/>
      </dsp:txXfrm>
    </dsp:sp>
    <dsp:sp modelId="{97B43AE2-4D4B-498F-A443-6285FE59F378}">
      <dsp:nvSpPr>
        <dsp:cNvPr id="0" name=""/>
        <dsp:cNvSpPr/>
      </dsp:nvSpPr>
      <dsp:spPr>
        <a:xfrm>
          <a:off x="3388753" y="3812678"/>
          <a:ext cx="3080684" cy="72"/>
        </a:xfrm>
        <a:prstGeom prst="rect">
          <a:avLst/>
        </a:prstGeom>
        <a:gradFill rotWithShape="0">
          <a:gsLst>
            <a:gs pos="0">
              <a:schemeClr val="accent2">
                <a:hueOff val="-873218"/>
                <a:satOff val="-50357"/>
                <a:lumOff val="517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873218"/>
                <a:satOff val="-50357"/>
                <a:lumOff val="517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873218"/>
                <a:satOff val="-50357"/>
                <a:lumOff val="517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873218"/>
              <a:satOff val="-50357"/>
              <a:lumOff val="517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CBAFCDB-6377-4B41-9AD8-5BA47A59D162}">
      <dsp:nvSpPr>
        <dsp:cNvPr id="0" name=""/>
        <dsp:cNvSpPr/>
      </dsp:nvSpPr>
      <dsp:spPr>
        <a:xfrm>
          <a:off x="6777506" y="0"/>
          <a:ext cx="3080684" cy="3812750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182" tIns="330200" rIns="240182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Though the computation takes place in-memory(RAM) it is fault tolerant, the data recovery in spark is easier because spark maintains a DAG (Direct Acyclic Graph) for its re-computation</a:t>
          </a:r>
          <a:endParaRPr lang="en-US" sz="1600" kern="1200" dirty="0"/>
        </a:p>
      </dsp:txBody>
      <dsp:txXfrm>
        <a:off x="6777506" y="1448845"/>
        <a:ext cx="3080684" cy="2287650"/>
      </dsp:txXfrm>
    </dsp:sp>
    <dsp:sp modelId="{D8D1387F-58AD-448E-A878-84204DA12ED8}">
      <dsp:nvSpPr>
        <dsp:cNvPr id="0" name=""/>
        <dsp:cNvSpPr/>
      </dsp:nvSpPr>
      <dsp:spPr>
        <a:xfrm>
          <a:off x="7745936" y="381274"/>
          <a:ext cx="1143825" cy="1143825"/>
        </a:xfrm>
        <a:prstGeom prst="ellipse">
          <a:avLst/>
        </a:prstGeom>
        <a:gradFill rotWithShape="0">
          <a:gsLst>
            <a:gs pos="0">
              <a:schemeClr val="accent2">
                <a:hueOff val="-1164290"/>
                <a:satOff val="-67142"/>
                <a:lumOff val="6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164290"/>
                <a:satOff val="-67142"/>
                <a:lumOff val="6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164290"/>
                <a:satOff val="-67142"/>
                <a:lumOff val="6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164290"/>
              <a:satOff val="-67142"/>
              <a:lumOff val="69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9177" tIns="12700" rIns="8917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7913445" y="548783"/>
        <a:ext cx="808807" cy="808807"/>
      </dsp:txXfrm>
    </dsp:sp>
    <dsp:sp modelId="{91553A3C-73F1-4F39-A6B1-476CC52F7B9C}">
      <dsp:nvSpPr>
        <dsp:cNvPr id="0" name=""/>
        <dsp:cNvSpPr/>
      </dsp:nvSpPr>
      <dsp:spPr>
        <a:xfrm>
          <a:off x="6777506" y="3812678"/>
          <a:ext cx="3080684" cy="72"/>
        </a:xfrm>
        <a:prstGeom prst="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0C1076-4BE3-419D-8F28-F5AAC24BB9CF}">
      <dsp:nvSpPr>
        <dsp:cNvPr id="0" name=""/>
        <dsp:cNvSpPr/>
      </dsp:nvSpPr>
      <dsp:spPr>
        <a:xfrm>
          <a:off x="3080" y="366405"/>
          <a:ext cx="2444055" cy="342167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It is 100x times faster than Hadoop map reduce</a:t>
          </a:r>
          <a:endParaRPr lang="en-US" sz="1900" kern="1200"/>
        </a:p>
      </dsp:txBody>
      <dsp:txXfrm>
        <a:off x="3080" y="1666642"/>
        <a:ext cx="2444055" cy="2053006"/>
      </dsp:txXfrm>
    </dsp:sp>
    <dsp:sp modelId="{F30DB26A-70EC-445F-A84D-4C8AE419F2D2}">
      <dsp:nvSpPr>
        <dsp:cNvPr id="0" name=""/>
        <dsp:cNvSpPr/>
      </dsp:nvSpPr>
      <dsp:spPr>
        <a:xfrm>
          <a:off x="711856" y="708572"/>
          <a:ext cx="1026503" cy="1026503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862184" y="858900"/>
        <a:ext cx="725847" cy="725847"/>
      </dsp:txXfrm>
    </dsp:sp>
    <dsp:sp modelId="{15207073-FABE-4AEE-89A0-60BAAF471FDA}">
      <dsp:nvSpPr>
        <dsp:cNvPr id="0" name=""/>
        <dsp:cNvSpPr/>
      </dsp:nvSpPr>
      <dsp:spPr>
        <a:xfrm>
          <a:off x="3080" y="3788010"/>
          <a:ext cx="2444055" cy="72"/>
        </a:xfrm>
        <a:prstGeom prst="rect">
          <a:avLst/>
        </a:prstGeom>
        <a:gradFill rotWithShape="0">
          <a:gsLst>
            <a:gs pos="0">
              <a:schemeClr val="accent2">
                <a:hueOff val="-207909"/>
                <a:satOff val="-11990"/>
                <a:lumOff val="123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207909"/>
                <a:satOff val="-11990"/>
                <a:lumOff val="123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207909"/>
                <a:satOff val="-11990"/>
                <a:lumOff val="123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207909"/>
              <a:satOff val="-11990"/>
              <a:lumOff val="123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B4614D5-09F8-4842-A46E-24998A8DC3C2}">
      <dsp:nvSpPr>
        <dsp:cNvPr id="0" name=""/>
        <dsp:cNvSpPr/>
      </dsp:nvSpPr>
      <dsp:spPr>
        <a:xfrm>
          <a:off x="2743209" y="406165"/>
          <a:ext cx="2444055" cy="3421677"/>
        </a:xfrm>
        <a:prstGeom prst="rect">
          <a:avLst/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Can ingest data from multiple sources like AWS  S3, HDFS, Azure, local filesystem etc</a:t>
          </a:r>
          <a:endParaRPr lang="en-US" sz="1900" kern="1200"/>
        </a:p>
      </dsp:txBody>
      <dsp:txXfrm>
        <a:off x="2743209" y="1706402"/>
        <a:ext cx="2444055" cy="2053006"/>
      </dsp:txXfrm>
    </dsp:sp>
    <dsp:sp modelId="{FE9AD4FC-BACB-4753-94E1-CC561C5023E2}">
      <dsp:nvSpPr>
        <dsp:cNvPr id="0" name=""/>
        <dsp:cNvSpPr/>
      </dsp:nvSpPr>
      <dsp:spPr>
        <a:xfrm>
          <a:off x="3400317" y="708572"/>
          <a:ext cx="1026503" cy="1026503"/>
        </a:xfrm>
        <a:prstGeom prst="ellipse">
          <a:avLst/>
        </a:prstGeom>
        <a:gradFill rotWithShape="0">
          <a:gsLst>
            <a:gs pos="0">
              <a:schemeClr val="accent2">
                <a:hueOff val="-415818"/>
                <a:satOff val="-23979"/>
                <a:lumOff val="24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415818"/>
                <a:satOff val="-23979"/>
                <a:lumOff val="24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415818"/>
                <a:satOff val="-23979"/>
                <a:lumOff val="24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415818"/>
              <a:satOff val="-23979"/>
              <a:lumOff val="24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550645" y="858900"/>
        <a:ext cx="725847" cy="725847"/>
      </dsp:txXfrm>
    </dsp:sp>
    <dsp:sp modelId="{3ADD7827-8580-49A6-8504-A39226114B6F}">
      <dsp:nvSpPr>
        <dsp:cNvPr id="0" name=""/>
        <dsp:cNvSpPr/>
      </dsp:nvSpPr>
      <dsp:spPr>
        <a:xfrm>
          <a:off x="2691541" y="3788010"/>
          <a:ext cx="2444055" cy="72"/>
        </a:xfrm>
        <a:prstGeom prst="rect">
          <a:avLst/>
        </a:prstGeom>
        <a:gradFill rotWithShape="0">
          <a:gsLst>
            <a:gs pos="0">
              <a:schemeClr val="accent2">
                <a:hueOff val="-623727"/>
                <a:satOff val="-35969"/>
                <a:lumOff val="369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623727"/>
                <a:satOff val="-35969"/>
                <a:lumOff val="369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623727"/>
                <a:satOff val="-35969"/>
                <a:lumOff val="369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623727"/>
              <a:satOff val="-35969"/>
              <a:lumOff val="369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E21219-2DEC-4A96-8497-88DC9B01CADE}">
      <dsp:nvSpPr>
        <dsp:cNvPr id="0" name=""/>
        <dsp:cNvSpPr/>
      </dsp:nvSpPr>
      <dsp:spPr>
        <a:xfrm>
          <a:off x="5380002" y="366405"/>
          <a:ext cx="2444055" cy="3421677"/>
        </a:xfrm>
        <a:prstGeom prst="rect">
          <a:avLst/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Can perform streaming, batch processing, machine learning in the same cluster</a:t>
          </a:r>
          <a:endParaRPr lang="en-US" sz="1900" kern="1200"/>
        </a:p>
      </dsp:txBody>
      <dsp:txXfrm>
        <a:off x="5380002" y="1666642"/>
        <a:ext cx="2444055" cy="2053006"/>
      </dsp:txXfrm>
    </dsp:sp>
    <dsp:sp modelId="{9E800F61-F18E-44A9-A835-3849EB7170B9}">
      <dsp:nvSpPr>
        <dsp:cNvPr id="0" name=""/>
        <dsp:cNvSpPr/>
      </dsp:nvSpPr>
      <dsp:spPr>
        <a:xfrm>
          <a:off x="6088778" y="708572"/>
          <a:ext cx="1026503" cy="1026503"/>
        </a:xfrm>
        <a:prstGeom prst="ellipse">
          <a:avLst/>
        </a:prstGeom>
        <a:gradFill rotWithShape="0">
          <a:gsLst>
            <a:gs pos="0">
              <a:schemeClr val="accent2">
                <a:hueOff val="-831636"/>
                <a:satOff val="-47959"/>
                <a:lumOff val="493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831636"/>
                <a:satOff val="-47959"/>
                <a:lumOff val="493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831636"/>
                <a:satOff val="-47959"/>
                <a:lumOff val="493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831636"/>
              <a:satOff val="-47959"/>
              <a:lumOff val="493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239106" y="858900"/>
        <a:ext cx="725847" cy="725847"/>
      </dsp:txXfrm>
    </dsp:sp>
    <dsp:sp modelId="{A5523B89-5F5F-4BD1-9012-B39873EC64AB}">
      <dsp:nvSpPr>
        <dsp:cNvPr id="0" name=""/>
        <dsp:cNvSpPr/>
      </dsp:nvSpPr>
      <dsp:spPr>
        <a:xfrm>
          <a:off x="5380002" y="3788010"/>
          <a:ext cx="2444055" cy="72"/>
        </a:xfrm>
        <a:prstGeom prst="rect">
          <a:avLst/>
        </a:prstGeom>
        <a:gradFill rotWithShape="0">
          <a:gsLst>
            <a:gs pos="0">
              <a:schemeClr val="accent2">
                <a:hueOff val="-1039545"/>
                <a:satOff val="-59949"/>
                <a:lumOff val="616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039545"/>
                <a:satOff val="-59949"/>
                <a:lumOff val="616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039545"/>
                <a:satOff val="-59949"/>
                <a:lumOff val="616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039545"/>
              <a:satOff val="-59949"/>
              <a:lumOff val="616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FF0D0EB-8326-45B1-B0A0-02BC83532FA4}">
      <dsp:nvSpPr>
        <dsp:cNvPr id="0" name=""/>
        <dsp:cNvSpPr/>
      </dsp:nvSpPr>
      <dsp:spPr>
        <a:xfrm>
          <a:off x="8068463" y="366405"/>
          <a:ext cx="2444055" cy="3421677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It has an in-built interactive mode (REPL- Read, Evaluate, Print, Loop)</a:t>
          </a:r>
          <a:endParaRPr lang="en-US" sz="1900" kern="1200"/>
        </a:p>
      </dsp:txBody>
      <dsp:txXfrm>
        <a:off x="8068463" y="1666642"/>
        <a:ext cx="2444055" cy="2053006"/>
      </dsp:txXfrm>
    </dsp:sp>
    <dsp:sp modelId="{12DF31C2-A9B4-41F9-9162-D02CA9579C96}">
      <dsp:nvSpPr>
        <dsp:cNvPr id="0" name=""/>
        <dsp:cNvSpPr/>
      </dsp:nvSpPr>
      <dsp:spPr>
        <a:xfrm>
          <a:off x="8777239" y="708572"/>
          <a:ext cx="1026503" cy="1026503"/>
        </a:xfrm>
        <a:prstGeom prst="ellipse">
          <a:avLst/>
        </a:prstGeom>
        <a:gradFill rotWithShape="0">
          <a:gsLst>
            <a:gs pos="0">
              <a:schemeClr val="accent2">
                <a:hueOff val="-1247454"/>
                <a:satOff val="-71938"/>
                <a:lumOff val="739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247454"/>
                <a:satOff val="-71938"/>
                <a:lumOff val="739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247454"/>
                <a:satOff val="-71938"/>
                <a:lumOff val="739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247454"/>
              <a:satOff val="-71938"/>
              <a:lumOff val="739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8927567" y="858900"/>
        <a:ext cx="725847" cy="725847"/>
      </dsp:txXfrm>
    </dsp:sp>
    <dsp:sp modelId="{F010537F-8900-435A-9280-D06F392CABCD}">
      <dsp:nvSpPr>
        <dsp:cNvPr id="0" name=""/>
        <dsp:cNvSpPr/>
      </dsp:nvSpPr>
      <dsp:spPr>
        <a:xfrm>
          <a:off x="8068463" y="3788010"/>
          <a:ext cx="2444055" cy="72"/>
        </a:xfrm>
        <a:prstGeom prst="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jpeg>
</file>

<file path=ppt/media/image13.png>
</file>

<file path=ppt/media/image14.sv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A15A8D-BF63-4EED-9304-2FBACF529C7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5A5D5A-992C-4638-822B-E90D11651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6198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AA772-A644-449C-AEB1-5DE89FDCC2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F7C9C2-97A0-4970-B700-9C4B26468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1FA30-1518-44E1-9F76-71846F642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F51B-BF82-4224-A959-1015A3598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D1320-085F-48C6-B74D-C2D98E2F7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4230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D6274-A460-4971-8916-B7CE6EAC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C1262A-E1FD-4073-AED7-9794D7E4A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B36F8-2B76-46D3-A283-665369995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76808-0F30-44E0-94ED-1BDC9D5A1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FFE0C-62B7-4262-9D0A-93309E49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7788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9E9C4C-ED68-42B4-85D6-50482A021F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D7CAAC-A754-4A3C-8F17-1905FC431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98B18-39EC-41A3-A681-87BDBD73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C8166-41A4-42D9-822E-AD863F238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2BF9B-8159-4957-9537-630EE8868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557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10D2F-0ADA-4C52-BE81-CA7BDB3FF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8BCA5-17F8-46D0-8967-87A8C5426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BC8A8-22E4-42B0-A659-537AF9E03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9191C-D776-4174-A4DA-83322230D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6BB45-F37D-4A7C-AA88-0BC07FF32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4733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47F24-67D6-4033-A279-7A65EDE63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901C6B-8700-41A3-95D2-4B925C2B0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4F82E-7D87-4875-A04C-F7F6035FE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F8E33-B4E9-418B-A74F-EC430BB42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55079-D69F-4734-85EC-AD0C67E30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2113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91B82-6427-4EFD-AAD5-B37DA7647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2BFB6-DBAD-4B08-BAD2-FCAA66D3E6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474818-5B05-4900-83DF-530654ED9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57835-5BA2-4F08-89B9-34BE68D2A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58D733-AF2F-4C3A-9216-C05D31C2D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C7EF1-5B29-4A5D-BBF4-9A3D348E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5180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8C383-EFD2-45B2-B8BD-A48D35F9C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5A6E72-C753-4E53-8002-A17107FA9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EF506C-A9FA-4D8B-A76A-6ECC8E8FF7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06B525-C5EC-49F0-B135-F021C798EB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AC2FE-73F1-4C1E-9847-7C755F17EC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DE5750-D135-444B-A01C-8857C076D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B84D32-72D0-4C28-B9F5-ACC667234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5198EF-7B97-4530-8C32-CB28DF2F5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4931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D5160-0F30-43F3-B382-5EF42A9AE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B888F8-B00E-48A9-856F-C7E480FD5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079B10-50CD-4883-8A8D-5EB843846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0C1A11-F2A2-4036-8F37-6C4E6CC2B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3027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1D406B-0F80-4E43-B6C8-73AD43DA4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D00E4F-DA43-4E02-9C71-7FA24D912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E8AA2D-1B7A-43B5-889B-3D436401A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3326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2B07E-2C96-469A-97FC-5ED9D6DCF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F0726-FD51-4C1D-AC66-DAA563B1C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C74D90-44B9-4FB3-A87E-9976F723F8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05065-51D6-4A78-8C7A-A1EA0A62A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B4F6B3-252C-4B10-820A-97E1CBE56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CD3E28-3B14-4B2D-B783-88E1503F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918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21507-40D0-4DAB-BE6B-6962F4A7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15D6DC-1E19-4AC0-8F1F-EC314407E3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C2C38B-376C-4B16-AC0E-08E0C2A8A1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6CE9AB-B095-4A06-8204-03E8B92CB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AF594-D651-48AC-B9B3-924DB33F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C5F970-1CED-4150-A523-D5CCDC551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365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B16C20-103A-4DDD-B8D8-C5961CE0E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37AFCB-2752-4AF6-BB88-17EE6DDAE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4FEF9-75D6-4FB8-B23E-73FC795E5B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37FAD-585D-40AC-9C86-4516A4E02C86}" type="datetimeFigureOut">
              <a:rPr lang="en-IN" smtClean="0"/>
              <a:t>06-07-2018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941A4-03C3-49F9-86A6-3B54F593BE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D4E48-416E-4ADE-AE0D-0E587AEB6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FB4BA-552D-4B1A-B6B2-63EB2AF3CF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69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207CC6-EAA1-4BFF-A48A-DECAD89727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BAB113-4366-42A3-96ED-F9EF6F2EBD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600324"/>
            <a:ext cx="6405753" cy="3277961"/>
          </a:xfrm>
        </p:spPr>
        <p:txBody>
          <a:bodyPr anchor="t">
            <a:normAutofit/>
          </a:bodyPr>
          <a:lstStyle/>
          <a:p>
            <a:pPr algn="l"/>
            <a:r>
              <a:rPr lang="en-IN" sz="8000" b="1" dirty="0"/>
              <a:t>Apache Spark</a:t>
            </a:r>
          </a:p>
        </p:txBody>
      </p:sp>
    </p:spTree>
    <p:extLst>
      <p:ext uri="{BB962C8B-B14F-4D97-AF65-F5344CB8AC3E}">
        <p14:creationId xmlns:p14="http://schemas.microsoft.com/office/powerpoint/2010/main" val="1395616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F3C1D685-4D8C-4051-A29E-83631232DAA1}"/>
              </a:ext>
            </a:extLst>
          </p:cNvPr>
          <p:cNvSpPr/>
          <p:nvPr/>
        </p:nvSpPr>
        <p:spPr>
          <a:xfrm>
            <a:off x="3548900" y="4738377"/>
            <a:ext cx="1196123" cy="6419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A8868F-F100-4010-9FB4-96A37189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887" y="223059"/>
            <a:ext cx="10515600" cy="716579"/>
          </a:xfrm>
        </p:spPr>
        <p:txBody>
          <a:bodyPr/>
          <a:lstStyle/>
          <a:p>
            <a:r>
              <a:rPr lang="en-IN" dirty="0"/>
              <a:t>		 </a:t>
            </a:r>
            <a:r>
              <a:rPr lang="en-IN" b="1" dirty="0"/>
              <a:t>RDD Resilient Distributed Dataset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CE81CB-0296-4504-A80C-179E59D2EE14}"/>
              </a:ext>
            </a:extLst>
          </p:cNvPr>
          <p:cNvSpPr/>
          <p:nvPr/>
        </p:nvSpPr>
        <p:spPr>
          <a:xfrm>
            <a:off x="596349" y="1484244"/>
            <a:ext cx="2332382" cy="344556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AC14DB-D850-481C-895D-4B21AA8AF57A}"/>
              </a:ext>
            </a:extLst>
          </p:cNvPr>
          <p:cNvSpPr txBox="1"/>
          <p:nvPr/>
        </p:nvSpPr>
        <p:spPr>
          <a:xfrm>
            <a:off x="742122" y="1690688"/>
            <a:ext cx="20938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1,2,4,56,78,34,….</a:t>
            </a:r>
          </a:p>
          <a:p>
            <a:r>
              <a:rPr lang="en-IN" dirty="0"/>
              <a:t>…..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112,3,4,1134,….</a:t>
            </a:r>
          </a:p>
          <a:p>
            <a:r>
              <a:rPr lang="en-IN" dirty="0"/>
              <a:t>….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1,2,3,4,12,134……</a:t>
            </a:r>
          </a:p>
          <a:p>
            <a:r>
              <a:rPr lang="en-IN" dirty="0"/>
              <a:t>…..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BBB55857-9406-4A41-9A87-0BB7926B26A0}"/>
              </a:ext>
            </a:extLst>
          </p:cNvPr>
          <p:cNvSpPr/>
          <p:nvPr/>
        </p:nvSpPr>
        <p:spPr>
          <a:xfrm>
            <a:off x="2928731" y="1535024"/>
            <a:ext cx="361122" cy="954156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1D6FE60-C886-423B-8282-700E289185E7}"/>
              </a:ext>
            </a:extLst>
          </p:cNvPr>
          <p:cNvSpPr/>
          <p:nvPr/>
        </p:nvSpPr>
        <p:spPr>
          <a:xfrm>
            <a:off x="2981740" y="2680614"/>
            <a:ext cx="361122" cy="954156"/>
          </a:xfrm>
          <a:prstGeom prst="rightBrace">
            <a:avLst>
              <a:gd name="adj1" fmla="val 8333"/>
              <a:gd name="adj2" fmla="val 47222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0DF40064-BD77-45F8-A737-0B98B24EFD9C}"/>
              </a:ext>
            </a:extLst>
          </p:cNvPr>
          <p:cNvSpPr/>
          <p:nvPr/>
        </p:nvSpPr>
        <p:spPr>
          <a:xfrm>
            <a:off x="2928731" y="3784220"/>
            <a:ext cx="361122" cy="954156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27BC7C-9FCE-4A26-8FA5-1D2994818897}"/>
              </a:ext>
            </a:extLst>
          </p:cNvPr>
          <p:cNvSpPr txBox="1"/>
          <p:nvPr/>
        </p:nvSpPr>
        <p:spPr>
          <a:xfrm>
            <a:off x="7354158" y="853758"/>
            <a:ext cx="38604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RDD number= </a:t>
            </a:r>
            <a:r>
              <a:rPr lang="en-IN" b="1" dirty="0" err="1"/>
              <a:t>sc.textFile</a:t>
            </a:r>
            <a:r>
              <a:rPr lang="en-IN" b="1" dirty="0"/>
              <a:t>(“f.txt”)</a:t>
            </a:r>
          </a:p>
          <a:p>
            <a:r>
              <a:rPr lang="en-IN" b="1" dirty="0"/>
              <a:t>RDD filter1=</a:t>
            </a:r>
            <a:r>
              <a:rPr lang="en-IN" b="1" dirty="0" err="1"/>
              <a:t>number.map</a:t>
            </a:r>
            <a:r>
              <a:rPr lang="en-IN" b="1" dirty="0"/>
              <a:t>(“logic to find numbers &lt;10”)</a:t>
            </a:r>
          </a:p>
          <a:p>
            <a:r>
              <a:rPr lang="en-IN" b="1" dirty="0"/>
              <a:t>filter1.collect()        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144CA0-CEC8-479F-B2AF-C469D8300DEB}"/>
              </a:ext>
            </a:extLst>
          </p:cNvPr>
          <p:cNvSpPr txBox="1"/>
          <p:nvPr/>
        </p:nvSpPr>
        <p:spPr>
          <a:xfrm>
            <a:off x="861391" y="51816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f.txt (384 MB)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54A161-B4AF-4AF3-9718-E98A198D732D}"/>
              </a:ext>
            </a:extLst>
          </p:cNvPr>
          <p:cNvSpPr txBox="1"/>
          <p:nvPr/>
        </p:nvSpPr>
        <p:spPr>
          <a:xfrm>
            <a:off x="3768185" y="1869421"/>
            <a:ext cx="1112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1,2,4 (</a:t>
            </a:r>
            <a:r>
              <a:rPr lang="en-IN" dirty="0">
                <a:solidFill>
                  <a:srgbClr val="FF0000"/>
                </a:solidFill>
              </a:rPr>
              <a:t>B4</a:t>
            </a:r>
            <a:r>
              <a:rPr lang="en-IN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E7E831-B98C-4268-A54F-2127F16C2111}"/>
              </a:ext>
            </a:extLst>
          </p:cNvPr>
          <p:cNvSpPr txBox="1"/>
          <p:nvPr/>
        </p:nvSpPr>
        <p:spPr>
          <a:xfrm>
            <a:off x="3173897" y="1559300"/>
            <a:ext cx="430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B1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BC7A17-911E-4F53-9DE8-7E91C3DC3473}"/>
              </a:ext>
            </a:extLst>
          </p:cNvPr>
          <p:cNvSpPr txBox="1"/>
          <p:nvPr/>
        </p:nvSpPr>
        <p:spPr>
          <a:xfrm>
            <a:off x="3190463" y="2680505"/>
            <a:ext cx="478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B2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01D7ED-797A-414C-AA2A-D5E7261F511D}"/>
              </a:ext>
            </a:extLst>
          </p:cNvPr>
          <p:cNvSpPr txBox="1"/>
          <p:nvPr/>
        </p:nvSpPr>
        <p:spPr>
          <a:xfrm>
            <a:off x="3087757" y="3826204"/>
            <a:ext cx="442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B3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9F7F98-900E-4850-A0FC-C5C2E0CA1C7E}"/>
              </a:ext>
            </a:extLst>
          </p:cNvPr>
          <p:cNvSpPr txBox="1"/>
          <p:nvPr/>
        </p:nvSpPr>
        <p:spPr>
          <a:xfrm>
            <a:off x="3768186" y="2865171"/>
            <a:ext cx="990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3,4 (</a:t>
            </a:r>
            <a:r>
              <a:rPr lang="en-IN" dirty="0">
                <a:solidFill>
                  <a:srgbClr val="FF0000"/>
                </a:solidFill>
              </a:rPr>
              <a:t>B5</a:t>
            </a:r>
            <a:r>
              <a:rPr lang="en-IN" dirty="0"/>
              <a:t>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C025ED-B331-4F96-A40C-39099E91DC78}"/>
              </a:ext>
            </a:extLst>
          </p:cNvPr>
          <p:cNvSpPr txBox="1"/>
          <p:nvPr/>
        </p:nvSpPr>
        <p:spPr>
          <a:xfrm>
            <a:off x="3562177" y="3935126"/>
            <a:ext cx="1318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1,2,3,4 (</a:t>
            </a:r>
            <a:r>
              <a:rPr lang="en-IN" dirty="0">
                <a:solidFill>
                  <a:srgbClr val="FF0000"/>
                </a:solidFill>
              </a:rPr>
              <a:t>B6</a:t>
            </a:r>
            <a:r>
              <a:rPr lang="en-IN" dirty="0"/>
              <a:t>)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C0935A1-E613-4E5A-B3CD-7E5628720CAC}"/>
              </a:ext>
            </a:extLst>
          </p:cNvPr>
          <p:cNvSpPr/>
          <p:nvPr/>
        </p:nvSpPr>
        <p:spPr>
          <a:xfrm>
            <a:off x="5711686" y="2857273"/>
            <a:ext cx="1258957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err="1"/>
              <a:t>sc</a:t>
            </a:r>
            <a:endParaRPr lang="en-IN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C5C46F8-6107-46F8-BCD8-95CEF5577E32}"/>
              </a:ext>
            </a:extLst>
          </p:cNvPr>
          <p:cNvSpPr/>
          <p:nvPr/>
        </p:nvSpPr>
        <p:spPr>
          <a:xfrm>
            <a:off x="4488477" y="5084196"/>
            <a:ext cx="1099930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B1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86CC740-3F26-4646-ABE6-70FA30039CCB}"/>
              </a:ext>
            </a:extLst>
          </p:cNvPr>
          <p:cNvSpPr/>
          <p:nvPr/>
        </p:nvSpPr>
        <p:spPr>
          <a:xfrm>
            <a:off x="5791199" y="5181600"/>
            <a:ext cx="1099930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B2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A7ED625-1C3C-431D-9F13-AD319FFA1794}"/>
              </a:ext>
            </a:extLst>
          </p:cNvPr>
          <p:cNvSpPr/>
          <p:nvPr/>
        </p:nvSpPr>
        <p:spPr>
          <a:xfrm>
            <a:off x="7245050" y="4899844"/>
            <a:ext cx="1099930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B3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155019E-AC35-46DB-8228-EEF054B14C5D}"/>
              </a:ext>
            </a:extLst>
          </p:cNvPr>
          <p:cNvCxnSpPr>
            <a:cxnSpLocks/>
            <a:stCxn id="25" idx="4"/>
          </p:cNvCxnSpPr>
          <p:nvPr/>
        </p:nvCxnSpPr>
        <p:spPr>
          <a:xfrm flipH="1">
            <a:off x="5098945" y="3556780"/>
            <a:ext cx="1242220" cy="1527416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F648105-84AE-4DA8-A337-88CF2304D715}"/>
              </a:ext>
            </a:extLst>
          </p:cNvPr>
          <p:cNvCxnSpPr>
            <a:cxnSpLocks/>
            <a:stCxn id="25" idx="4"/>
          </p:cNvCxnSpPr>
          <p:nvPr/>
        </p:nvCxnSpPr>
        <p:spPr>
          <a:xfrm flipH="1">
            <a:off x="6155035" y="3556780"/>
            <a:ext cx="186130" cy="1635526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FE4AB5C-3AB5-4BC5-84E5-8AA74E8DC95B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6341165" y="3556780"/>
            <a:ext cx="1105525" cy="137303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D1415B9C-9166-4F41-BE01-97F921A683DF}"/>
              </a:ext>
            </a:extLst>
          </p:cNvPr>
          <p:cNvSpPr/>
          <p:nvPr/>
        </p:nvSpPr>
        <p:spPr>
          <a:xfrm>
            <a:off x="6343475" y="4733272"/>
            <a:ext cx="869046" cy="6470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316F5F9-5203-4C3B-B496-9AA29597D2F1}"/>
              </a:ext>
            </a:extLst>
          </p:cNvPr>
          <p:cNvSpPr/>
          <p:nvPr/>
        </p:nvSpPr>
        <p:spPr>
          <a:xfrm>
            <a:off x="7677709" y="4553010"/>
            <a:ext cx="1021191" cy="5241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159EB5D-6A5B-4E1F-9EF7-B06130FA4B1D}"/>
              </a:ext>
            </a:extLst>
          </p:cNvPr>
          <p:cNvSpPr/>
          <p:nvPr/>
        </p:nvSpPr>
        <p:spPr>
          <a:xfrm>
            <a:off x="3658371" y="4899844"/>
            <a:ext cx="476186" cy="2403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B1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32061CBF-7EB7-4E1D-86AF-C53BB73E867F}"/>
              </a:ext>
            </a:extLst>
          </p:cNvPr>
          <p:cNvSpPr/>
          <p:nvPr/>
        </p:nvSpPr>
        <p:spPr>
          <a:xfrm>
            <a:off x="6383320" y="4855535"/>
            <a:ext cx="551794" cy="2069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B2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5935FD7-09D9-4039-B1C1-F128650F0C7A}"/>
              </a:ext>
            </a:extLst>
          </p:cNvPr>
          <p:cNvSpPr/>
          <p:nvPr/>
        </p:nvSpPr>
        <p:spPr>
          <a:xfrm>
            <a:off x="7667772" y="4640269"/>
            <a:ext cx="615008" cy="1965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B3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955EE60-5377-4809-BE24-0389E7ED0AAA}"/>
              </a:ext>
            </a:extLst>
          </p:cNvPr>
          <p:cNvSpPr/>
          <p:nvPr/>
        </p:nvSpPr>
        <p:spPr>
          <a:xfrm>
            <a:off x="9754961" y="2522656"/>
            <a:ext cx="1179444" cy="74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f.txt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47EDA33-AF90-43F8-9A51-C817F9F24A86}"/>
              </a:ext>
            </a:extLst>
          </p:cNvPr>
          <p:cNvSpPr/>
          <p:nvPr/>
        </p:nvSpPr>
        <p:spPr>
          <a:xfrm>
            <a:off x="9711892" y="3669596"/>
            <a:ext cx="1179444" cy="74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Number</a:t>
            </a:r>
          </a:p>
          <a:p>
            <a:pPr algn="ctr"/>
            <a:r>
              <a:rPr lang="en-IN" dirty="0"/>
              <a:t>(B1,B2,B3)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101C0E2-9C66-4C32-8987-602585DA5018}"/>
              </a:ext>
            </a:extLst>
          </p:cNvPr>
          <p:cNvCxnSpPr>
            <a:stCxn id="58" idx="0"/>
          </p:cNvCxnSpPr>
          <p:nvPr/>
        </p:nvCxnSpPr>
        <p:spPr>
          <a:xfrm flipV="1">
            <a:off x="10301614" y="3267979"/>
            <a:ext cx="8577" cy="401617"/>
          </a:xfrm>
          <a:prstGeom prst="straightConnector1">
            <a:avLst/>
          </a:prstGeom>
          <a:ln w="381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35DA797-11F6-4B6B-8733-208CD636DA87}"/>
              </a:ext>
            </a:extLst>
          </p:cNvPr>
          <p:cNvSpPr txBox="1"/>
          <p:nvPr/>
        </p:nvSpPr>
        <p:spPr>
          <a:xfrm>
            <a:off x="5384729" y="1099410"/>
            <a:ext cx="170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>
                <a:solidFill>
                  <a:schemeClr val="accent2"/>
                </a:solidFill>
              </a:rPr>
              <a:t>Transformation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7D221C7D-80A2-4524-AF55-8B6F0A1DC4CC}"/>
              </a:ext>
            </a:extLst>
          </p:cNvPr>
          <p:cNvSpPr/>
          <p:nvPr/>
        </p:nvSpPr>
        <p:spPr>
          <a:xfrm>
            <a:off x="7109706" y="853758"/>
            <a:ext cx="244452" cy="836930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8679DEE-2796-4DCC-8220-041EC3ABB64C}"/>
              </a:ext>
            </a:extLst>
          </p:cNvPr>
          <p:cNvCxnSpPr/>
          <p:nvPr/>
        </p:nvCxnSpPr>
        <p:spPr>
          <a:xfrm flipH="1">
            <a:off x="7109706" y="1869421"/>
            <a:ext cx="24445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611AA0B-A5DD-446D-B6DF-F72F4A94C55F}"/>
              </a:ext>
            </a:extLst>
          </p:cNvPr>
          <p:cNvSpPr txBox="1"/>
          <p:nvPr/>
        </p:nvSpPr>
        <p:spPr>
          <a:xfrm>
            <a:off x="6331251" y="1688677"/>
            <a:ext cx="854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>
                <a:solidFill>
                  <a:schemeClr val="accent2"/>
                </a:solidFill>
              </a:rPr>
              <a:t>Action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ED727B4-1838-45A3-9D75-3347F0698CA7}"/>
              </a:ext>
            </a:extLst>
          </p:cNvPr>
          <p:cNvCxnSpPr>
            <a:stCxn id="49" idx="0"/>
          </p:cNvCxnSpPr>
          <p:nvPr/>
        </p:nvCxnSpPr>
        <p:spPr>
          <a:xfrm flipV="1">
            <a:off x="3896464" y="3366052"/>
            <a:ext cx="3781245" cy="15337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96E1B5E-C51D-4D27-B5E0-2E27020E3108}"/>
              </a:ext>
            </a:extLst>
          </p:cNvPr>
          <p:cNvCxnSpPr>
            <a:cxnSpLocks/>
            <a:stCxn id="50" idx="0"/>
          </p:cNvCxnSpPr>
          <p:nvPr/>
        </p:nvCxnSpPr>
        <p:spPr>
          <a:xfrm flipV="1">
            <a:off x="6659217" y="3417107"/>
            <a:ext cx="1008555" cy="14384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47884665-8C56-478C-B4B0-CB51388205BF}"/>
              </a:ext>
            </a:extLst>
          </p:cNvPr>
          <p:cNvCxnSpPr>
            <a:cxnSpLocks/>
          </p:cNvCxnSpPr>
          <p:nvPr/>
        </p:nvCxnSpPr>
        <p:spPr>
          <a:xfrm flipH="1" flipV="1">
            <a:off x="7646910" y="3387141"/>
            <a:ext cx="379363" cy="11502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1219291A-AE22-47E2-B487-17AE683AE2CB}"/>
              </a:ext>
            </a:extLst>
          </p:cNvPr>
          <p:cNvSpPr txBox="1"/>
          <p:nvPr/>
        </p:nvSpPr>
        <p:spPr>
          <a:xfrm>
            <a:off x="7524670" y="3073590"/>
            <a:ext cx="1413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Number RDD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9588C2-70B3-4C3B-9DB6-B4F006112F7E}"/>
              </a:ext>
            </a:extLst>
          </p:cNvPr>
          <p:cNvSpPr txBox="1"/>
          <p:nvPr/>
        </p:nvSpPr>
        <p:spPr>
          <a:xfrm>
            <a:off x="9754961" y="4601570"/>
            <a:ext cx="19215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DAG</a:t>
            </a:r>
          </a:p>
          <a:p>
            <a:r>
              <a:rPr lang="en-IN" sz="2000" b="1" dirty="0"/>
              <a:t>(Directed Acyclic Graph)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F44A5B-83B6-4626-A447-2A6239CFB8C8}"/>
              </a:ext>
            </a:extLst>
          </p:cNvPr>
          <p:cNvSpPr txBox="1"/>
          <p:nvPr/>
        </p:nvSpPr>
        <p:spPr>
          <a:xfrm>
            <a:off x="6660173" y="2676819"/>
            <a:ext cx="7865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Master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2B4280-E6FE-4153-9C44-BA21AA1973ED}"/>
              </a:ext>
            </a:extLst>
          </p:cNvPr>
          <p:cNvSpPr txBox="1"/>
          <p:nvPr/>
        </p:nvSpPr>
        <p:spPr>
          <a:xfrm>
            <a:off x="6123738" y="5922447"/>
            <a:ext cx="1389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Slave2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61311D1-F6C2-4794-ADD1-E8C7B6E0C9C2}"/>
              </a:ext>
            </a:extLst>
          </p:cNvPr>
          <p:cNvSpPr txBox="1"/>
          <p:nvPr/>
        </p:nvSpPr>
        <p:spPr>
          <a:xfrm>
            <a:off x="4561821" y="5783844"/>
            <a:ext cx="1389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Slave1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D87C1CB-C2F8-438A-8338-C5553488B726}"/>
              </a:ext>
            </a:extLst>
          </p:cNvPr>
          <p:cNvSpPr txBox="1"/>
          <p:nvPr/>
        </p:nvSpPr>
        <p:spPr>
          <a:xfrm>
            <a:off x="7417316" y="5599037"/>
            <a:ext cx="1389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Slave2</a:t>
            </a:r>
          </a:p>
        </p:txBody>
      </p:sp>
    </p:spTree>
    <p:extLst>
      <p:ext uri="{BB962C8B-B14F-4D97-AF65-F5344CB8AC3E}">
        <p14:creationId xmlns:p14="http://schemas.microsoft.com/office/powerpoint/2010/main" val="3519877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F3C1D685-4D8C-4051-A29E-83631232DAA1}"/>
              </a:ext>
            </a:extLst>
          </p:cNvPr>
          <p:cNvSpPr/>
          <p:nvPr/>
        </p:nvSpPr>
        <p:spPr>
          <a:xfrm>
            <a:off x="3548900" y="4738377"/>
            <a:ext cx="1196123" cy="6419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F6A9355-AFAC-426B-82AF-976539A45E5A}"/>
              </a:ext>
            </a:extLst>
          </p:cNvPr>
          <p:cNvSpPr/>
          <p:nvPr/>
        </p:nvSpPr>
        <p:spPr>
          <a:xfrm>
            <a:off x="4177395" y="5077144"/>
            <a:ext cx="476186" cy="1839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A8868F-F100-4010-9FB4-96A37189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887" y="36253"/>
            <a:ext cx="10515600" cy="878492"/>
          </a:xfrm>
        </p:spPr>
        <p:txBody>
          <a:bodyPr/>
          <a:lstStyle/>
          <a:p>
            <a:r>
              <a:rPr lang="en-IN" dirty="0"/>
              <a:t>		</a:t>
            </a:r>
            <a:r>
              <a:rPr lang="en-IN" b="1" dirty="0"/>
              <a:t>RDD Resilient Distributed Dataset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CE81CB-0296-4504-A80C-179E59D2EE14}"/>
              </a:ext>
            </a:extLst>
          </p:cNvPr>
          <p:cNvSpPr/>
          <p:nvPr/>
        </p:nvSpPr>
        <p:spPr>
          <a:xfrm>
            <a:off x="596349" y="1484244"/>
            <a:ext cx="2332382" cy="344556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AC14DB-D850-481C-895D-4B21AA8AF57A}"/>
              </a:ext>
            </a:extLst>
          </p:cNvPr>
          <p:cNvSpPr txBox="1"/>
          <p:nvPr/>
        </p:nvSpPr>
        <p:spPr>
          <a:xfrm>
            <a:off x="742122" y="1690688"/>
            <a:ext cx="18070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1,2,4,56,78,34,….</a:t>
            </a:r>
          </a:p>
          <a:p>
            <a:r>
              <a:rPr lang="en-IN" dirty="0"/>
              <a:t>…..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112,3,4,1134,….</a:t>
            </a:r>
          </a:p>
          <a:p>
            <a:r>
              <a:rPr lang="en-IN" dirty="0"/>
              <a:t>….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1,2,3,4,12,134……</a:t>
            </a:r>
          </a:p>
          <a:p>
            <a:r>
              <a:rPr lang="en-IN" dirty="0"/>
              <a:t>…..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BBB55857-9406-4A41-9A87-0BB7926B26A0}"/>
              </a:ext>
            </a:extLst>
          </p:cNvPr>
          <p:cNvSpPr/>
          <p:nvPr/>
        </p:nvSpPr>
        <p:spPr>
          <a:xfrm>
            <a:off x="2928731" y="1535024"/>
            <a:ext cx="361122" cy="954156"/>
          </a:xfrm>
          <a:prstGeom prst="rightBrace">
            <a:avLst>
              <a:gd name="adj1" fmla="val 8333"/>
              <a:gd name="adj2" fmla="val 51389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1D6FE60-C886-423B-8282-700E289185E7}"/>
              </a:ext>
            </a:extLst>
          </p:cNvPr>
          <p:cNvSpPr/>
          <p:nvPr/>
        </p:nvSpPr>
        <p:spPr>
          <a:xfrm>
            <a:off x="2981740" y="2680614"/>
            <a:ext cx="361122" cy="954156"/>
          </a:xfrm>
          <a:prstGeom prst="rightBrace">
            <a:avLst>
              <a:gd name="adj1" fmla="val 8333"/>
              <a:gd name="adj2" fmla="val 47222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0DF40064-BD77-45F8-A737-0B98B24EFD9C}"/>
              </a:ext>
            </a:extLst>
          </p:cNvPr>
          <p:cNvSpPr/>
          <p:nvPr/>
        </p:nvSpPr>
        <p:spPr>
          <a:xfrm>
            <a:off x="2928731" y="3784220"/>
            <a:ext cx="361122" cy="954156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27BC7C-9FCE-4A26-8FA5-1D2994818897}"/>
              </a:ext>
            </a:extLst>
          </p:cNvPr>
          <p:cNvSpPr txBox="1"/>
          <p:nvPr/>
        </p:nvSpPr>
        <p:spPr>
          <a:xfrm>
            <a:off x="7354158" y="853758"/>
            <a:ext cx="38604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RDD number= </a:t>
            </a:r>
            <a:r>
              <a:rPr lang="en-IN" b="1" dirty="0" err="1"/>
              <a:t>sc.textfile</a:t>
            </a:r>
            <a:r>
              <a:rPr lang="en-IN" b="1" dirty="0"/>
              <a:t>(“f.txt”)</a:t>
            </a:r>
          </a:p>
          <a:p>
            <a:r>
              <a:rPr lang="en-IN" b="1" dirty="0"/>
              <a:t>RDD filter1=</a:t>
            </a:r>
            <a:r>
              <a:rPr lang="en-IN" b="1" dirty="0" err="1"/>
              <a:t>number.map</a:t>
            </a:r>
            <a:r>
              <a:rPr lang="en-IN" b="1" dirty="0"/>
              <a:t>(“logic to find numbers &lt;10”)</a:t>
            </a:r>
          </a:p>
          <a:p>
            <a:r>
              <a:rPr lang="en-IN" b="1" dirty="0"/>
              <a:t>filter1.collect()        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144CA0-CEC8-479F-B2AF-C469D8300DEB}"/>
              </a:ext>
            </a:extLst>
          </p:cNvPr>
          <p:cNvSpPr txBox="1"/>
          <p:nvPr/>
        </p:nvSpPr>
        <p:spPr>
          <a:xfrm>
            <a:off x="861391" y="51816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f.txt (384 MB)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54A161-B4AF-4AF3-9718-E98A198D732D}"/>
              </a:ext>
            </a:extLst>
          </p:cNvPr>
          <p:cNvSpPr txBox="1"/>
          <p:nvPr/>
        </p:nvSpPr>
        <p:spPr>
          <a:xfrm>
            <a:off x="3768185" y="1869421"/>
            <a:ext cx="1112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1,2,4 (</a:t>
            </a:r>
            <a:r>
              <a:rPr lang="en-IN" dirty="0">
                <a:solidFill>
                  <a:srgbClr val="FF0000"/>
                </a:solidFill>
              </a:rPr>
              <a:t>B4</a:t>
            </a:r>
            <a:r>
              <a:rPr lang="en-IN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E7E831-B98C-4268-A54F-2127F16C2111}"/>
              </a:ext>
            </a:extLst>
          </p:cNvPr>
          <p:cNvSpPr txBox="1"/>
          <p:nvPr/>
        </p:nvSpPr>
        <p:spPr>
          <a:xfrm>
            <a:off x="3173897" y="1559300"/>
            <a:ext cx="430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B1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BC7A17-911E-4F53-9DE8-7E91C3DC3473}"/>
              </a:ext>
            </a:extLst>
          </p:cNvPr>
          <p:cNvSpPr txBox="1"/>
          <p:nvPr/>
        </p:nvSpPr>
        <p:spPr>
          <a:xfrm>
            <a:off x="3190463" y="2680505"/>
            <a:ext cx="478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B2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01D7ED-797A-414C-AA2A-D5E7261F511D}"/>
              </a:ext>
            </a:extLst>
          </p:cNvPr>
          <p:cNvSpPr txBox="1"/>
          <p:nvPr/>
        </p:nvSpPr>
        <p:spPr>
          <a:xfrm>
            <a:off x="3087757" y="3826204"/>
            <a:ext cx="442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B3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9F7F98-900E-4850-A0FC-C5C2E0CA1C7E}"/>
              </a:ext>
            </a:extLst>
          </p:cNvPr>
          <p:cNvSpPr txBox="1"/>
          <p:nvPr/>
        </p:nvSpPr>
        <p:spPr>
          <a:xfrm>
            <a:off x="3768186" y="2865171"/>
            <a:ext cx="990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3,4 (</a:t>
            </a:r>
            <a:r>
              <a:rPr lang="en-IN" dirty="0">
                <a:solidFill>
                  <a:srgbClr val="FF0000"/>
                </a:solidFill>
              </a:rPr>
              <a:t>B5</a:t>
            </a:r>
            <a:r>
              <a:rPr lang="en-IN" dirty="0"/>
              <a:t>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C025ED-B331-4F96-A40C-39099E91DC78}"/>
              </a:ext>
            </a:extLst>
          </p:cNvPr>
          <p:cNvSpPr txBox="1"/>
          <p:nvPr/>
        </p:nvSpPr>
        <p:spPr>
          <a:xfrm>
            <a:off x="3562177" y="3935126"/>
            <a:ext cx="1318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1,2,3,4 (</a:t>
            </a:r>
            <a:r>
              <a:rPr lang="en-IN" dirty="0">
                <a:solidFill>
                  <a:srgbClr val="FF0000"/>
                </a:solidFill>
              </a:rPr>
              <a:t>B6</a:t>
            </a:r>
            <a:r>
              <a:rPr lang="en-IN" dirty="0"/>
              <a:t>)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C0935A1-E613-4E5A-B3CD-7E5628720CAC}"/>
              </a:ext>
            </a:extLst>
          </p:cNvPr>
          <p:cNvSpPr/>
          <p:nvPr/>
        </p:nvSpPr>
        <p:spPr>
          <a:xfrm>
            <a:off x="5711686" y="2857273"/>
            <a:ext cx="1258957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err="1"/>
              <a:t>sc</a:t>
            </a:r>
            <a:endParaRPr lang="en-IN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C5C46F8-6107-46F8-BCD8-95CEF5577E32}"/>
              </a:ext>
            </a:extLst>
          </p:cNvPr>
          <p:cNvSpPr/>
          <p:nvPr/>
        </p:nvSpPr>
        <p:spPr>
          <a:xfrm>
            <a:off x="4488477" y="5084196"/>
            <a:ext cx="1099930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B1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86CC740-3F26-4646-ABE6-70FA30039CCB}"/>
              </a:ext>
            </a:extLst>
          </p:cNvPr>
          <p:cNvSpPr/>
          <p:nvPr/>
        </p:nvSpPr>
        <p:spPr>
          <a:xfrm>
            <a:off x="5791199" y="5181600"/>
            <a:ext cx="1099930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B2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A7ED625-1C3C-431D-9F13-AD319FFA1794}"/>
              </a:ext>
            </a:extLst>
          </p:cNvPr>
          <p:cNvSpPr/>
          <p:nvPr/>
        </p:nvSpPr>
        <p:spPr>
          <a:xfrm>
            <a:off x="7245050" y="4899844"/>
            <a:ext cx="1099930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B3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155019E-AC35-46DB-8228-EEF054B14C5D}"/>
              </a:ext>
            </a:extLst>
          </p:cNvPr>
          <p:cNvCxnSpPr>
            <a:cxnSpLocks/>
          </p:cNvCxnSpPr>
          <p:nvPr/>
        </p:nvCxnSpPr>
        <p:spPr>
          <a:xfrm flipH="1">
            <a:off x="5098944" y="3556780"/>
            <a:ext cx="1023561" cy="1527416"/>
          </a:xfrm>
          <a:prstGeom prst="straightConnector1">
            <a:avLst/>
          </a:prstGeom>
          <a:ln w="381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F648105-84AE-4DA8-A337-88CF2304D715}"/>
              </a:ext>
            </a:extLst>
          </p:cNvPr>
          <p:cNvCxnSpPr>
            <a:cxnSpLocks/>
          </p:cNvCxnSpPr>
          <p:nvPr/>
        </p:nvCxnSpPr>
        <p:spPr>
          <a:xfrm flipH="1">
            <a:off x="6154636" y="3502675"/>
            <a:ext cx="84858" cy="1746922"/>
          </a:xfrm>
          <a:prstGeom prst="straightConnector1">
            <a:avLst/>
          </a:prstGeom>
          <a:ln w="381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FE4AB5C-3AB5-4BC5-84E5-8AA74E8DC95B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6341165" y="3556780"/>
            <a:ext cx="1105525" cy="1373030"/>
          </a:xfrm>
          <a:prstGeom prst="straightConnector1">
            <a:avLst/>
          </a:prstGeom>
          <a:ln w="381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D1415B9C-9166-4F41-BE01-97F921A683DF}"/>
              </a:ext>
            </a:extLst>
          </p:cNvPr>
          <p:cNvSpPr/>
          <p:nvPr/>
        </p:nvSpPr>
        <p:spPr>
          <a:xfrm>
            <a:off x="6343475" y="4733272"/>
            <a:ext cx="869046" cy="6470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316F5F9-5203-4C3B-B496-9AA29597D2F1}"/>
              </a:ext>
            </a:extLst>
          </p:cNvPr>
          <p:cNvSpPr/>
          <p:nvPr/>
        </p:nvSpPr>
        <p:spPr>
          <a:xfrm>
            <a:off x="7677709" y="4553010"/>
            <a:ext cx="1021191" cy="5241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159EB5D-6A5B-4E1F-9EF7-B06130FA4B1D}"/>
              </a:ext>
            </a:extLst>
          </p:cNvPr>
          <p:cNvSpPr/>
          <p:nvPr/>
        </p:nvSpPr>
        <p:spPr>
          <a:xfrm>
            <a:off x="3658371" y="4899844"/>
            <a:ext cx="476186" cy="2403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B1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32061CBF-7EB7-4E1D-86AF-C53BB73E867F}"/>
              </a:ext>
            </a:extLst>
          </p:cNvPr>
          <p:cNvSpPr/>
          <p:nvPr/>
        </p:nvSpPr>
        <p:spPr>
          <a:xfrm>
            <a:off x="6383320" y="4855535"/>
            <a:ext cx="551794" cy="2069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B2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5935FD7-09D9-4039-B1C1-F128650F0C7A}"/>
              </a:ext>
            </a:extLst>
          </p:cNvPr>
          <p:cNvSpPr/>
          <p:nvPr/>
        </p:nvSpPr>
        <p:spPr>
          <a:xfrm>
            <a:off x="7667772" y="4640269"/>
            <a:ext cx="615008" cy="1965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B3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77BB5DB-0959-4EDC-9AE8-015BD24EA4F3}"/>
              </a:ext>
            </a:extLst>
          </p:cNvPr>
          <p:cNvSpPr/>
          <p:nvPr/>
        </p:nvSpPr>
        <p:spPr>
          <a:xfrm>
            <a:off x="6633520" y="5130259"/>
            <a:ext cx="476186" cy="2403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B5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BB3BDEA-44B7-432D-87CD-D46C37EBEA39}"/>
              </a:ext>
            </a:extLst>
          </p:cNvPr>
          <p:cNvSpPr/>
          <p:nvPr/>
        </p:nvSpPr>
        <p:spPr>
          <a:xfrm>
            <a:off x="8139416" y="4836808"/>
            <a:ext cx="476186" cy="2403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B6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955EE60-5377-4809-BE24-0389E7ED0AAA}"/>
              </a:ext>
            </a:extLst>
          </p:cNvPr>
          <p:cNvSpPr/>
          <p:nvPr/>
        </p:nvSpPr>
        <p:spPr>
          <a:xfrm>
            <a:off x="9754961" y="2522656"/>
            <a:ext cx="1179444" cy="74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f.txt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47EDA33-AF90-43F8-9A51-C817F9F24A86}"/>
              </a:ext>
            </a:extLst>
          </p:cNvPr>
          <p:cNvSpPr/>
          <p:nvPr/>
        </p:nvSpPr>
        <p:spPr>
          <a:xfrm>
            <a:off x="9711892" y="3669596"/>
            <a:ext cx="1179444" cy="74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number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4FC7421-63C9-4BD5-AC0C-61767DA97F34}"/>
              </a:ext>
            </a:extLst>
          </p:cNvPr>
          <p:cNvSpPr/>
          <p:nvPr/>
        </p:nvSpPr>
        <p:spPr>
          <a:xfrm>
            <a:off x="9711892" y="4775351"/>
            <a:ext cx="1179444" cy="74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filter1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D878DFC-D74C-4372-898A-0161E5D74983}"/>
              </a:ext>
            </a:extLst>
          </p:cNvPr>
          <p:cNvCxnSpPr>
            <a:stCxn id="59" idx="0"/>
            <a:endCxn id="58" idx="2"/>
          </p:cNvCxnSpPr>
          <p:nvPr/>
        </p:nvCxnSpPr>
        <p:spPr>
          <a:xfrm flipV="1">
            <a:off x="10301614" y="4414919"/>
            <a:ext cx="0" cy="3604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101C0E2-9C66-4C32-8987-602585DA5018}"/>
              </a:ext>
            </a:extLst>
          </p:cNvPr>
          <p:cNvCxnSpPr>
            <a:stCxn id="58" idx="0"/>
          </p:cNvCxnSpPr>
          <p:nvPr/>
        </p:nvCxnSpPr>
        <p:spPr>
          <a:xfrm flipV="1">
            <a:off x="10301614" y="3267979"/>
            <a:ext cx="8577" cy="4016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35DA797-11F6-4B6B-8733-208CD636DA87}"/>
              </a:ext>
            </a:extLst>
          </p:cNvPr>
          <p:cNvSpPr txBox="1"/>
          <p:nvPr/>
        </p:nvSpPr>
        <p:spPr>
          <a:xfrm>
            <a:off x="5261113" y="1099410"/>
            <a:ext cx="1833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>
                <a:solidFill>
                  <a:schemeClr val="accent2"/>
                </a:solidFill>
              </a:rPr>
              <a:t>Transformations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7D221C7D-80A2-4524-AF55-8B6F0A1DC4CC}"/>
              </a:ext>
            </a:extLst>
          </p:cNvPr>
          <p:cNvSpPr/>
          <p:nvPr/>
        </p:nvSpPr>
        <p:spPr>
          <a:xfrm>
            <a:off x="7109706" y="853758"/>
            <a:ext cx="244452" cy="836930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8679DEE-2796-4DCC-8220-041EC3ABB64C}"/>
              </a:ext>
            </a:extLst>
          </p:cNvPr>
          <p:cNvCxnSpPr/>
          <p:nvPr/>
        </p:nvCxnSpPr>
        <p:spPr>
          <a:xfrm flipH="1">
            <a:off x="7109706" y="1869421"/>
            <a:ext cx="24445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611AA0B-A5DD-446D-B6DF-F72F4A94C55F}"/>
              </a:ext>
            </a:extLst>
          </p:cNvPr>
          <p:cNvSpPr txBox="1"/>
          <p:nvPr/>
        </p:nvSpPr>
        <p:spPr>
          <a:xfrm>
            <a:off x="6317183" y="1674609"/>
            <a:ext cx="854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>
                <a:solidFill>
                  <a:schemeClr val="accent2"/>
                </a:solidFill>
              </a:rPr>
              <a:t>Action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8B0C32-28DE-449F-A60F-5B1FBCD10BF0}"/>
              </a:ext>
            </a:extLst>
          </p:cNvPr>
          <p:cNvSpPr txBox="1"/>
          <p:nvPr/>
        </p:nvSpPr>
        <p:spPr>
          <a:xfrm>
            <a:off x="9992140" y="5783703"/>
            <a:ext cx="156375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DAG</a:t>
            </a:r>
          </a:p>
          <a:p>
            <a:r>
              <a:rPr lang="en-IN" b="1" dirty="0"/>
              <a:t>(Directed Acyclic Graph)</a:t>
            </a:r>
          </a:p>
          <a:p>
            <a:endParaRPr lang="en-IN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E713BC0-A8E3-4F6D-A50F-7D819434E171}"/>
              </a:ext>
            </a:extLst>
          </p:cNvPr>
          <p:cNvSpPr txBox="1"/>
          <p:nvPr/>
        </p:nvSpPr>
        <p:spPr>
          <a:xfrm>
            <a:off x="6660173" y="2666545"/>
            <a:ext cx="7865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Master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F11A5A-0CEC-4FAA-9B1E-F38D7C32E93E}"/>
              </a:ext>
            </a:extLst>
          </p:cNvPr>
          <p:cNvSpPr txBox="1"/>
          <p:nvPr/>
        </p:nvSpPr>
        <p:spPr>
          <a:xfrm>
            <a:off x="4561821" y="5783844"/>
            <a:ext cx="1389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Slave1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6822974-526C-449D-A877-B368C0B5B640}"/>
              </a:ext>
            </a:extLst>
          </p:cNvPr>
          <p:cNvSpPr txBox="1"/>
          <p:nvPr/>
        </p:nvSpPr>
        <p:spPr>
          <a:xfrm>
            <a:off x="5964507" y="5851141"/>
            <a:ext cx="1389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Slave2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45955DF-6AE3-44CF-AA5C-146B3D95280D}"/>
              </a:ext>
            </a:extLst>
          </p:cNvPr>
          <p:cNvSpPr txBox="1"/>
          <p:nvPr/>
        </p:nvSpPr>
        <p:spPr>
          <a:xfrm>
            <a:off x="7493478" y="5662387"/>
            <a:ext cx="1389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Slave3</a:t>
            </a:r>
          </a:p>
        </p:txBody>
      </p:sp>
    </p:spTree>
    <p:extLst>
      <p:ext uri="{BB962C8B-B14F-4D97-AF65-F5344CB8AC3E}">
        <p14:creationId xmlns:p14="http://schemas.microsoft.com/office/powerpoint/2010/main" val="418236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827BC7C-9FCE-4A26-8FA5-1D2994818897}"/>
              </a:ext>
            </a:extLst>
          </p:cNvPr>
          <p:cNvSpPr txBox="1"/>
          <p:nvPr/>
        </p:nvSpPr>
        <p:spPr>
          <a:xfrm>
            <a:off x="3546213" y="443278"/>
            <a:ext cx="38604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RDD number= </a:t>
            </a:r>
            <a:r>
              <a:rPr lang="en-IN" b="1" dirty="0" err="1"/>
              <a:t>sc.textfile</a:t>
            </a:r>
            <a:r>
              <a:rPr lang="en-IN" b="1" dirty="0"/>
              <a:t>(“f.txt”)</a:t>
            </a:r>
          </a:p>
          <a:p>
            <a:r>
              <a:rPr lang="en-IN" b="1" dirty="0"/>
              <a:t>RDD filter1=</a:t>
            </a:r>
            <a:r>
              <a:rPr lang="en-IN" b="1" dirty="0" err="1"/>
              <a:t>number.map</a:t>
            </a:r>
            <a:r>
              <a:rPr lang="en-IN" b="1" dirty="0"/>
              <a:t>(“logic to find numbers &lt;10”)</a:t>
            </a:r>
          </a:p>
          <a:p>
            <a:r>
              <a:rPr lang="en-IN" b="1" dirty="0"/>
              <a:t>filter1.collect()          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955EE60-5377-4809-BE24-0389E7ED0AAA}"/>
              </a:ext>
            </a:extLst>
          </p:cNvPr>
          <p:cNvSpPr/>
          <p:nvPr/>
        </p:nvSpPr>
        <p:spPr>
          <a:xfrm>
            <a:off x="3778231" y="2407639"/>
            <a:ext cx="1179444" cy="74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f.txt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47EDA33-AF90-43F8-9A51-C817F9F24A86}"/>
              </a:ext>
            </a:extLst>
          </p:cNvPr>
          <p:cNvSpPr/>
          <p:nvPr/>
        </p:nvSpPr>
        <p:spPr>
          <a:xfrm>
            <a:off x="3778231" y="3587300"/>
            <a:ext cx="1179444" cy="74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number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4FC7421-63C9-4BD5-AC0C-61767DA97F34}"/>
              </a:ext>
            </a:extLst>
          </p:cNvPr>
          <p:cNvSpPr/>
          <p:nvPr/>
        </p:nvSpPr>
        <p:spPr>
          <a:xfrm>
            <a:off x="3778231" y="4784251"/>
            <a:ext cx="1179444" cy="7666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filter1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D878DFC-D74C-4372-898A-0161E5D74983}"/>
              </a:ext>
            </a:extLst>
          </p:cNvPr>
          <p:cNvCxnSpPr>
            <a:cxnSpLocks/>
            <a:stCxn id="59" idx="0"/>
            <a:endCxn id="58" idx="2"/>
          </p:cNvCxnSpPr>
          <p:nvPr/>
        </p:nvCxnSpPr>
        <p:spPr>
          <a:xfrm flipV="1">
            <a:off x="4367953" y="4332623"/>
            <a:ext cx="0" cy="4516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101C0E2-9C66-4C32-8987-602585DA5018}"/>
              </a:ext>
            </a:extLst>
          </p:cNvPr>
          <p:cNvCxnSpPr>
            <a:cxnSpLocks/>
          </p:cNvCxnSpPr>
          <p:nvPr/>
        </p:nvCxnSpPr>
        <p:spPr>
          <a:xfrm flipV="1">
            <a:off x="4359376" y="3160678"/>
            <a:ext cx="8577" cy="4016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35DA797-11F6-4B6B-8733-208CD636DA87}"/>
              </a:ext>
            </a:extLst>
          </p:cNvPr>
          <p:cNvSpPr txBox="1"/>
          <p:nvPr/>
        </p:nvSpPr>
        <p:spPr>
          <a:xfrm>
            <a:off x="1322363" y="699527"/>
            <a:ext cx="1875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>
                <a:solidFill>
                  <a:schemeClr val="accent2"/>
                </a:solidFill>
              </a:rPr>
              <a:t>Transformations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7D221C7D-80A2-4524-AF55-8B6F0A1DC4CC}"/>
              </a:ext>
            </a:extLst>
          </p:cNvPr>
          <p:cNvSpPr/>
          <p:nvPr/>
        </p:nvSpPr>
        <p:spPr>
          <a:xfrm>
            <a:off x="3301761" y="465728"/>
            <a:ext cx="244452" cy="836930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8679DEE-2796-4DCC-8220-041EC3ABB64C}"/>
              </a:ext>
            </a:extLst>
          </p:cNvPr>
          <p:cNvCxnSpPr>
            <a:cxnSpLocks/>
            <a:endCxn id="32" idx="3"/>
          </p:cNvCxnSpPr>
          <p:nvPr/>
        </p:nvCxnSpPr>
        <p:spPr>
          <a:xfrm flipH="1">
            <a:off x="3140812" y="1487324"/>
            <a:ext cx="44140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611AA0B-A5DD-446D-B6DF-F72F4A94C55F}"/>
              </a:ext>
            </a:extLst>
          </p:cNvPr>
          <p:cNvSpPr txBox="1"/>
          <p:nvPr/>
        </p:nvSpPr>
        <p:spPr>
          <a:xfrm>
            <a:off x="2286047" y="1302658"/>
            <a:ext cx="854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>
                <a:solidFill>
                  <a:schemeClr val="accent2"/>
                </a:solidFill>
              </a:rPr>
              <a:t>Action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8B0C32-28DE-449F-A60F-5B1FBCD10BF0}"/>
              </a:ext>
            </a:extLst>
          </p:cNvPr>
          <p:cNvSpPr txBox="1"/>
          <p:nvPr/>
        </p:nvSpPr>
        <p:spPr>
          <a:xfrm>
            <a:off x="4162216" y="6451959"/>
            <a:ext cx="122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DAG 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E09301B-772E-4D0D-88BB-85C89E5C7F46}"/>
              </a:ext>
            </a:extLst>
          </p:cNvPr>
          <p:cNvSpPr/>
          <p:nvPr/>
        </p:nvSpPr>
        <p:spPr>
          <a:xfrm>
            <a:off x="3912704" y="5874740"/>
            <a:ext cx="1044971" cy="478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Collect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B94DF14-DDD2-45AE-8765-EF12C4433E16}"/>
              </a:ext>
            </a:extLst>
          </p:cNvPr>
          <p:cNvCxnSpPr>
            <a:cxnSpLocks/>
            <a:stCxn id="38" idx="0"/>
          </p:cNvCxnSpPr>
          <p:nvPr/>
        </p:nvCxnSpPr>
        <p:spPr>
          <a:xfrm flipV="1">
            <a:off x="4435190" y="5545007"/>
            <a:ext cx="0" cy="3297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3225390-4E60-4830-BA3C-4906BBB5DD5D}"/>
              </a:ext>
            </a:extLst>
          </p:cNvPr>
          <p:cNvCxnSpPr>
            <a:stCxn id="38" idx="3"/>
          </p:cNvCxnSpPr>
          <p:nvPr/>
        </p:nvCxnSpPr>
        <p:spPr>
          <a:xfrm flipV="1">
            <a:off x="4957675" y="6114143"/>
            <a:ext cx="532038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2AA786C-438C-437F-9AF1-B2F70A137BDD}"/>
              </a:ext>
            </a:extLst>
          </p:cNvPr>
          <p:cNvCxnSpPr/>
          <p:nvPr/>
        </p:nvCxnSpPr>
        <p:spPr>
          <a:xfrm flipV="1">
            <a:off x="5476461" y="5150407"/>
            <a:ext cx="0" cy="9752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EE8E24B-75C1-49CE-A7E7-51D2C88BB091}"/>
              </a:ext>
            </a:extLst>
          </p:cNvPr>
          <p:cNvCxnSpPr>
            <a:cxnSpLocks/>
            <a:endCxn id="59" idx="3"/>
          </p:cNvCxnSpPr>
          <p:nvPr/>
        </p:nvCxnSpPr>
        <p:spPr>
          <a:xfrm flipH="1">
            <a:off x="4957675" y="5167591"/>
            <a:ext cx="532038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9857828-4F1E-465E-94DB-B84EC3604128}"/>
              </a:ext>
            </a:extLst>
          </p:cNvPr>
          <p:cNvCxnSpPr/>
          <p:nvPr/>
        </p:nvCxnSpPr>
        <p:spPr>
          <a:xfrm flipV="1">
            <a:off x="4944423" y="5005686"/>
            <a:ext cx="532038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AB8E2162-274E-4D7C-971E-4456396FFC5C}"/>
              </a:ext>
            </a:extLst>
          </p:cNvPr>
          <p:cNvCxnSpPr/>
          <p:nvPr/>
        </p:nvCxnSpPr>
        <p:spPr>
          <a:xfrm flipV="1">
            <a:off x="5476461" y="4022341"/>
            <a:ext cx="0" cy="975259"/>
          </a:xfrm>
          <a:prstGeom prst="line">
            <a:avLst/>
          </a:prstGeom>
          <a:ln w="381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AC46B76C-0682-49D1-ACFB-6132318A6326}"/>
              </a:ext>
            </a:extLst>
          </p:cNvPr>
          <p:cNvCxnSpPr>
            <a:cxnSpLocks/>
          </p:cNvCxnSpPr>
          <p:nvPr/>
        </p:nvCxnSpPr>
        <p:spPr>
          <a:xfrm flipH="1">
            <a:off x="4957675" y="4022341"/>
            <a:ext cx="532038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CDBDAA9-5638-43BA-A728-06D26E0C4362}"/>
              </a:ext>
            </a:extLst>
          </p:cNvPr>
          <p:cNvCxnSpPr/>
          <p:nvPr/>
        </p:nvCxnSpPr>
        <p:spPr>
          <a:xfrm flipV="1">
            <a:off x="4996456" y="3794518"/>
            <a:ext cx="532038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5B6098E-CF83-4106-8F25-72DD0205D8B7}"/>
              </a:ext>
            </a:extLst>
          </p:cNvPr>
          <p:cNvCxnSpPr/>
          <p:nvPr/>
        </p:nvCxnSpPr>
        <p:spPr>
          <a:xfrm flipV="1">
            <a:off x="5528494" y="2819259"/>
            <a:ext cx="0" cy="9752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59291BC6-B81F-4AB3-922E-1CC960FA72EB}"/>
              </a:ext>
            </a:extLst>
          </p:cNvPr>
          <p:cNvCxnSpPr>
            <a:cxnSpLocks/>
          </p:cNvCxnSpPr>
          <p:nvPr/>
        </p:nvCxnSpPr>
        <p:spPr>
          <a:xfrm flipH="1">
            <a:off x="4996456" y="2828207"/>
            <a:ext cx="532038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858A864-A53C-433C-ADFD-B0E71A46DA82}"/>
              </a:ext>
            </a:extLst>
          </p:cNvPr>
          <p:cNvSpPr txBox="1"/>
          <p:nvPr/>
        </p:nvSpPr>
        <p:spPr>
          <a:xfrm>
            <a:off x="6331251" y="3716730"/>
            <a:ext cx="44427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/>
              <a:t>LAZY EVALUATION</a:t>
            </a:r>
          </a:p>
        </p:txBody>
      </p:sp>
    </p:spTree>
    <p:extLst>
      <p:ext uri="{BB962C8B-B14F-4D97-AF65-F5344CB8AC3E}">
        <p14:creationId xmlns:p14="http://schemas.microsoft.com/office/powerpoint/2010/main" val="3621807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F3C1D685-4D8C-4051-A29E-83631232DAA1}"/>
              </a:ext>
            </a:extLst>
          </p:cNvPr>
          <p:cNvSpPr/>
          <p:nvPr/>
        </p:nvSpPr>
        <p:spPr>
          <a:xfrm>
            <a:off x="3548900" y="4738377"/>
            <a:ext cx="1196123" cy="6419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A8868F-F100-4010-9FB4-96A37189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887" y="128397"/>
            <a:ext cx="10515600" cy="770011"/>
          </a:xfrm>
        </p:spPr>
        <p:txBody>
          <a:bodyPr/>
          <a:lstStyle/>
          <a:p>
            <a:r>
              <a:rPr lang="en-IN" dirty="0"/>
              <a:t>	  		</a:t>
            </a:r>
            <a:r>
              <a:rPr lang="en-IN" sz="4000" b="1" dirty="0"/>
              <a:t>Fault Tolerance in Spark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CE81CB-0296-4504-A80C-179E59D2EE14}"/>
              </a:ext>
            </a:extLst>
          </p:cNvPr>
          <p:cNvSpPr/>
          <p:nvPr/>
        </p:nvSpPr>
        <p:spPr>
          <a:xfrm>
            <a:off x="596349" y="1484244"/>
            <a:ext cx="2332382" cy="344556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AC14DB-D850-481C-895D-4B21AA8AF57A}"/>
              </a:ext>
            </a:extLst>
          </p:cNvPr>
          <p:cNvSpPr txBox="1"/>
          <p:nvPr/>
        </p:nvSpPr>
        <p:spPr>
          <a:xfrm>
            <a:off x="742122" y="1690688"/>
            <a:ext cx="20938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1,2,4,56,78,34,….</a:t>
            </a:r>
          </a:p>
          <a:p>
            <a:r>
              <a:rPr lang="en-IN" dirty="0"/>
              <a:t>…..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112,3,4,1134,….</a:t>
            </a:r>
          </a:p>
          <a:p>
            <a:r>
              <a:rPr lang="en-IN" dirty="0"/>
              <a:t>….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1,2,3,4,12,134……</a:t>
            </a:r>
          </a:p>
          <a:p>
            <a:r>
              <a:rPr lang="en-IN" dirty="0"/>
              <a:t>…..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BBB55857-9406-4A41-9A87-0BB7926B26A0}"/>
              </a:ext>
            </a:extLst>
          </p:cNvPr>
          <p:cNvSpPr/>
          <p:nvPr/>
        </p:nvSpPr>
        <p:spPr>
          <a:xfrm>
            <a:off x="2928731" y="1535024"/>
            <a:ext cx="361122" cy="954156"/>
          </a:xfrm>
          <a:prstGeom prst="rightBrace">
            <a:avLst>
              <a:gd name="adj1" fmla="val 8333"/>
              <a:gd name="adj2" fmla="val 51389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1D6FE60-C886-423B-8282-700E289185E7}"/>
              </a:ext>
            </a:extLst>
          </p:cNvPr>
          <p:cNvSpPr/>
          <p:nvPr/>
        </p:nvSpPr>
        <p:spPr>
          <a:xfrm>
            <a:off x="2981740" y="2680614"/>
            <a:ext cx="361122" cy="954156"/>
          </a:xfrm>
          <a:prstGeom prst="rightBrace">
            <a:avLst>
              <a:gd name="adj1" fmla="val 8333"/>
              <a:gd name="adj2" fmla="val 47222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0DF40064-BD77-45F8-A737-0B98B24EFD9C}"/>
              </a:ext>
            </a:extLst>
          </p:cNvPr>
          <p:cNvSpPr/>
          <p:nvPr/>
        </p:nvSpPr>
        <p:spPr>
          <a:xfrm>
            <a:off x="2928731" y="3784220"/>
            <a:ext cx="361122" cy="954156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27BC7C-9FCE-4A26-8FA5-1D2994818897}"/>
              </a:ext>
            </a:extLst>
          </p:cNvPr>
          <p:cNvSpPr txBox="1"/>
          <p:nvPr/>
        </p:nvSpPr>
        <p:spPr>
          <a:xfrm>
            <a:off x="7354158" y="853758"/>
            <a:ext cx="38604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RDD number= </a:t>
            </a:r>
            <a:r>
              <a:rPr lang="en-IN" b="1" dirty="0" err="1"/>
              <a:t>sc.textfile</a:t>
            </a:r>
            <a:r>
              <a:rPr lang="en-IN" b="1" dirty="0"/>
              <a:t>(“f.txt”)</a:t>
            </a:r>
          </a:p>
          <a:p>
            <a:r>
              <a:rPr lang="en-IN" b="1" dirty="0"/>
              <a:t>RDD filter1=</a:t>
            </a:r>
            <a:r>
              <a:rPr lang="en-IN" b="1" dirty="0" err="1"/>
              <a:t>number.map</a:t>
            </a:r>
            <a:r>
              <a:rPr lang="en-IN" b="1" dirty="0"/>
              <a:t>(“logic to find numbers &lt;10”)</a:t>
            </a:r>
          </a:p>
          <a:p>
            <a:r>
              <a:rPr lang="en-IN" b="1" dirty="0"/>
              <a:t>filter1.collect()        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144CA0-CEC8-479F-B2AF-C469D8300DEB}"/>
              </a:ext>
            </a:extLst>
          </p:cNvPr>
          <p:cNvSpPr txBox="1"/>
          <p:nvPr/>
        </p:nvSpPr>
        <p:spPr>
          <a:xfrm>
            <a:off x="861391" y="51816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f.txt (384 MB)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54A161-B4AF-4AF3-9718-E98A198D732D}"/>
              </a:ext>
            </a:extLst>
          </p:cNvPr>
          <p:cNvSpPr txBox="1"/>
          <p:nvPr/>
        </p:nvSpPr>
        <p:spPr>
          <a:xfrm>
            <a:off x="3768185" y="1869421"/>
            <a:ext cx="1112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1,2,4 (</a:t>
            </a:r>
            <a:r>
              <a:rPr lang="en-IN" dirty="0">
                <a:solidFill>
                  <a:srgbClr val="FF0000"/>
                </a:solidFill>
              </a:rPr>
              <a:t>B4</a:t>
            </a:r>
            <a:r>
              <a:rPr lang="en-IN" dirty="0"/>
              <a:t>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E7E831-B98C-4268-A54F-2127F16C2111}"/>
              </a:ext>
            </a:extLst>
          </p:cNvPr>
          <p:cNvSpPr txBox="1"/>
          <p:nvPr/>
        </p:nvSpPr>
        <p:spPr>
          <a:xfrm>
            <a:off x="3173897" y="1559300"/>
            <a:ext cx="430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B1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BC7A17-911E-4F53-9DE8-7E91C3DC3473}"/>
              </a:ext>
            </a:extLst>
          </p:cNvPr>
          <p:cNvSpPr txBox="1"/>
          <p:nvPr/>
        </p:nvSpPr>
        <p:spPr>
          <a:xfrm>
            <a:off x="3190463" y="2680505"/>
            <a:ext cx="478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B2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01D7ED-797A-414C-AA2A-D5E7261F511D}"/>
              </a:ext>
            </a:extLst>
          </p:cNvPr>
          <p:cNvSpPr txBox="1"/>
          <p:nvPr/>
        </p:nvSpPr>
        <p:spPr>
          <a:xfrm>
            <a:off x="3087757" y="3826204"/>
            <a:ext cx="442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B3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9F7F98-900E-4850-A0FC-C5C2E0CA1C7E}"/>
              </a:ext>
            </a:extLst>
          </p:cNvPr>
          <p:cNvSpPr txBox="1"/>
          <p:nvPr/>
        </p:nvSpPr>
        <p:spPr>
          <a:xfrm>
            <a:off x="3768186" y="2865171"/>
            <a:ext cx="990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3,4 (</a:t>
            </a:r>
            <a:r>
              <a:rPr lang="en-IN" dirty="0">
                <a:solidFill>
                  <a:srgbClr val="FF0000"/>
                </a:solidFill>
              </a:rPr>
              <a:t>B5</a:t>
            </a:r>
            <a:r>
              <a:rPr lang="en-IN" dirty="0"/>
              <a:t>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C025ED-B331-4F96-A40C-39099E91DC78}"/>
              </a:ext>
            </a:extLst>
          </p:cNvPr>
          <p:cNvSpPr txBox="1"/>
          <p:nvPr/>
        </p:nvSpPr>
        <p:spPr>
          <a:xfrm>
            <a:off x="3562177" y="3935126"/>
            <a:ext cx="1318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1,2,3,4 (</a:t>
            </a:r>
            <a:r>
              <a:rPr lang="en-IN" dirty="0">
                <a:solidFill>
                  <a:srgbClr val="FF0000"/>
                </a:solidFill>
              </a:rPr>
              <a:t>B6</a:t>
            </a:r>
            <a:r>
              <a:rPr lang="en-IN" dirty="0"/>
              <a:t>)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C0935A1-E613-4E5A-B3CD-7E5628720CAC}"/>
              </a:ext>
            </a:extLst>
          </p:cNvPr>
          <p:cNvSpPr/>
          <p:nvPr/>
        </p:nvSpPr>
        <p:spPr>
          <a:xfrm>
            <a:off x="5711686" y="2857273"/>
            <a:ext cx="1258957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err="1"/>
              <a:t>sc</a:t>
            </a:r>
            <a:endParaRPr lang="en-IN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C5C46F8-6107-46F8-BCD8-95CEF5577E32}"/>
              </a:ext>
            </a:extLst>
          </p:cNvPr>
          <p:cNvSpPr/>
          <p:nvPr/>
        </p:nvSpPr>
        <p:spPr>
          <a:xfrm>
            <a:off x="4488477" y="5084196"/>
            <a:ext cx="1099930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B1,B3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86CC740-3F26-4646-ABE6-70FA30039CCB}"/>
              </a:ext>
            </a:extLst>
          </p:cNvPr>
          <p:cNvSpPr/>
          <p:nvPr/>
        </p:nvSpPr>
        <p:spPr>
          <a:xfrm>
            <a:off x="5791199" y="5181600"/>
            <a:ext cx="1099930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B2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A7ED625-1C3C-431D-9F13-AD319FFA1794}"/>
              </a:ext>
            </a:extLst>
          </p:cNvPr>
          <p:cNvSpPr/>
          <p:nvPr/>
        </p:nvSpPr>
        <p:spPr>
          <a:xfrm>
            <a:off x="7245050" y="4899844"/>
            <a:ext cx="1099930" cy="69950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B3,B2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155019E-AC35-46DB-8228-EEF054B14C5D}"/>
              </a:ext>
            </a:extLst>
          </p:cNvPr>
          <p:cNvCxnSpPr>
            <a:cxnSpLocks/>
            <a:stCxn id="25" idx="4"/>
          </p:cNvCxnSpPr>
          <p:nvPr/>
        </p:nvCxnSpPr>
        <p:spPr>
          <a:xfrm flipH="1">
            <a:off x="5098945" y="3556780"/>
            <a:ext cx="1242220" cy="1527416"/>
          </a:xfrm>
          <a:prstGeom prst="straightConnector1">
            <a:avLst/>
          </a:prstGeom>
          <a:ln w="381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F648105-84AE-4DA8-A337-88CF2304D715}"/>
              </a:ext>
            </a:extLst>
          </p:cNvPr>
          <p:cNvCxnSpPr>
            <a:cxnSpLocks/>
            <a:stCxn id="25" idx="4"/>
          </p:cNvCxnSpPr>
          <p:nvPr/>
        </p:nvCxnSpPr>
        <p:spPr>
          <a:xfrm flipH="1">
            <a:off x="6154637" y="3556780"/>
            <a:ext cx="186528" cy="1692817"/>
          </a:xfrm>
          <a:prstGeom prst="straightConnector1">
            <a:avLst/>
          </a:prstGeom>
          <a:ln w="381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FE4AB5C-3AB5-4BC5-84E5-8AA74E8DC95B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6341165" y="3556780"/>
            <a:ext cx="1105525" cy="1373030"/>
          </a:xfrm>
          <a:prstGeom prst="straightConnector1">
            <a:avLst/>
          </a:prstGeom>
          <a:ln w="381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D1415B9C-9166-4F41-BE01-97F921A683DF}"/>
              </a:ext>
            </a:extLst>
          </p:cNvPr>
          <p:cNvSpPr/>
          <p:nvPr/>
        </p:nvSpPr>
        <p:spPr>
          <a:xfrm>
            <a:off x="6343475" y="4733272"/>
            <a:ext cx="869046" cy="64708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316F5F9-5203-4C3B-B496-9AA29597D2F1}"/>
              </a:ext>
            </a:extLst>
          </p:cNvPr>
          <p:cNvSpPr/>
          <p:nvPr/>
        </p:nvSpPr>
        <p:spPr>
          <a:xfrm>
            <a:off x="7677709" y="4553010"/>
            <a:ext cx="1021191" cy="5241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159EB5D-6A5B-4E1F-9EF7-B06130FA4B1D}"/>
              </a:ext>
            </a:extLst>
          </p:cNvPr>
          <p:cNvSpPr/>
          <p:nvPr/>
        </p:nvSpPr>
        <p:spPr>
          <a:xfrm>
            <a:off x="3658371" y="4899844"/>
            <a:ext cx="476186" cy="2403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B1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32061CBF-7EB7-4E1D-86AF-C53BB73E867F}"/>
              </a:ext>
            </a:extLst>
          </p:cNvPr>
          <p:cNvSpPr/>
          <p:nvPr/>
        </p:nvSpPr>
        <p:spPr>
          <a:xfrm>
            <a:off x="6383320" y="4855535"/>
            <a:ext cx="551794" cy="2069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B2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5935FD7-09D9-4039-B1C1-F128650F0C7A}"/>
              </a:ext>
            </a:extLst>
          </p:cNvPr>
          <p:cNvSpPr/>
          <p:nvPr/>
        </p:nvSpPr>
        <p:spPr>
          <a:xfrm>
            <a:off x="7667772" y="4640269"/>
            <a:ext cx="615008" cy="1965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B3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955EE60-5377-4809-BE24-0389E7ED0AAA}"/>
              </a:ext>
            </a:extLst>
          </p:cNvPr>
          <p:cNvSpPr/>
          <p:nvPr/>
        </p:nvSpPr>
        <p:spPr>
          <a:xfrm>
            <a:off x="9711892" y="2021670"/>
            <a:ext cx="1179444" cy="74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f.txt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47EDA33-AF90-43F8-9A51-C817F9F24A86}"/>
              </a:ext>
            </a:extLst>
          </p:cNvPr>
          <p:cNvSpPr/>
          <p:nvPr/>
        </p:nvSpPr>
        <p:spPr>
          <a:xfrm>
            <a:off x="9715205" y="3154018"/>
            <a:ext cx="1179444" cy="74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Number</a:t>
            </a:r>
          </a:p>
          <a:p>
            <a:pPr algn="ctr"/>
            <a:r>
              <a:rPr lang="en-IN" dirty="0"/>
              <a:t>(B1,B2,B3)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4FC7421-63C9-4BD5-AC0C-61767DA97F34}"/>
              </a:ext>
            </a:extLst>
          </p:cNvPr>
          <p:cNvSpPr/>
          <p:nvPr/>
        </p:nvSpPr>
        <p:spPr>
          <a:xfrm>
            <a:off x="9711892" y="4414919"/>
            <a:ext cx="1179444" cy="7666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Filter1</a:t>
            </a:r>
          </a:p>
          <a:p>
            <a:pPr algn="ctr"/>
            <a:r>
              <a:rPr lang="en-IN" dirty="0"/>
              <a:t>(B4,B5,B6)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D878DFC-D74C-4372-898A-0161E5D74983}"/>
              </a:ext>
            </a:extLst>
          </p:cNvPr>
          <p:cNvCxnSpPr>
            <a:cxnSpLocks/>
            <a:stCxn id="59" idx="0"/>
            <a:endCxn id="58" idx="2"/>
          </p:cNvCxnSpPr>
          <p:nvPr/>
        </p:nvCxnSpPr>
        <p:spPr>
          <a:xfrm flipV="1">
            <a:off x="10301614" y="3899341"/>
            <a:ext cx="3313" cy="5155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101C0E2-9C66-4C32-8987-602585DA5018}"/>
              </a:ext>
            </a:extLst>
          </p:cNvPr>
          <p:cNvCxnSpPr>
            <a:cxnSpLocks/>
          </p:cNvCxnSpPr>
          <p:nvPr/>
        </p:nvCxnSpPr>
        <p:spPr>
          <a:xfrm flipV="1">
            <a:off x="10297325" y="2781812"/>
            <a:ext cx="8577" cy="4016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35DA797-11F6-4B6B-8733-208CD636DA87}"/>
              </a:ext>
            </a:extLst>
          </p:cNvPr>
          <p:cNvSpPr txBox="1"/>
          <p:nvPr/>
        </p:nvSpPr>
        <p:spPr>
          <a:xfrm>
            <a:off x="5261113" y="1099410"/>
            <a:ext cx="1833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>
                <a:solidFill>
                  <a:schemeClr val="accent2"/>
                </a:solidFill>
              </a:rPr>
              <a:t>Transformations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7D221C7D-80A2-4524-AF55-8B6F0A1DC4CC}"/>
              </a:ext>
            </a:extLst>
          </p:cNvPr>
          <p:cNvSpPr/>
          <p:nvPr/>
        </p:nvSpPr>
        <p:spPr>
          <a:xfrm>
            <a:off x="7109706" y="853758"/>
            <a:ext cx="244452" cy="836930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8679DEE-2796-4DCC-8220-041EC3ABB64C}"/>
              </a:ext>
            </a:extLst>
          </p:cNvPr>
          <p:cNvCxnSpPr/>
          <p:nvPr/>
        </p:nvCxnSpPr>
        <p:spPr>
          <a:xfrm flipH="1">
            <a:off x="7109706" y="1869421"/>
            <a:ext cx="24445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611AA0B-A5DD-446D-B6DF-F72F4A94C55F}"/>
              </a:ext>
            </a:extLst>
          </p:cNvPr>
          <p:cNvSpPr txBox="1"/>
          <p:nvPr/>
        </p:nvSpPr>
        <p:spPr>
          <a:xfrm>
            <a:off x="6331251" y="1688677"/>
            <a:ext cx="854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>
                <a:solidFill>
                  <a:schemeClr val="accent2"/>
                </a:solidFill>
              </a:rPr>
              <a:t>Action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8B0C32-28DE-449F-A60F-5B1FBCD10BF0}"/>
              </a:ext>
            </a:extLst>
          </p:cNvPr>
          <p:cNvSpPr txBox="1"/>
          <p:nvPr/>
        </p:nvSpPr>
        <p:spPr>
          <a:xfrm>
            <a:off x="10023319" y="6353547"/>
            <a:ext cx="1222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DAG</a:t>
            </a:r>
            <a:r>
              <a:rPr lang="en-IN" dirty="0"/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53C01C-35BA-4F24-8616-17AF6080E875}"/>
              </a:ext>
            </a:extLst>
          </p:cNvPr>
          <p:cNvCxnSpPr>
            <a:cxnSpLocks/>
          </p:cNvCxnSpPr>
          <p:nvPr/>
        </p:nvCxnSpPr>
        <p:spPr>
          <a:xfrm>
            <a:off x="7354158" y="4640269"/>
            <a:ext cx="1352520" cy="10494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FFB223C-E249-4BD9-A0E2-CC23991F015B}"/>
              </a:ext>
            </a:extLst>
          </p:cNvPr>
          <p:cNvCxnSpPr/>
          <p:nvPr/>
        </p:nvCxnSpPr>
        <p:spPr>
          <a:xfrm flipH="1">
            <a:off x="7446690" y="4304458"/>
            <a:ext cx="898290" cy="157664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B6E15C12-C134-4B41-8F24-90301E10FF6A}"/>
              </a:ext>
            </a:extLst>
          </p:cNvPr>
          <p:cNvSpPr/>
          <p:nvPr/>
        </p:nvSpPr>
        <p:spPr>
          <a:xfrm>
            <a:off x="7677709" y="3565711"/>
            <a:ext cx="1315450" cy="73874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B1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D6910C8-172E-4071-A055-EBBFB758E7A9}"/>
              </a:ext>
            </a:extLst>
          </p:cNvPr>
          <p:cNvCxnSpPr>
            <a:cxnSpLocks/>
            <a:stCxn id="25" idx="4"/>
            <a:endCxn id="6" idx="2"/>
          </p:cNvCxnSpPr>
          <p:nvPr/>
        </p:nvCxnSpPr>
        <p:spPr>
          <a:xfrm>
            <a:off x="6341165" y="3556780"/>
            <a:ext cx="1336544" cy="378305"/>
          </a:xfrm>
          <a:prstGeom prst="straightConnector1">
            <a:avLst/>
          </a:prstGeom>
          <a:ln w="38100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9E09301B-772E-4D0D-88BB-85C89E5C7F46}"/>
              </a:ext>
            </a:extLst>
          </p:cNvPr>
          <p:cNvSpPr/>
          <p:nvPr/>
        </p:nvSpPr>
        <p:spPr>
          <a:xfrm>
            <a:off x="9846365" y="5550932"/>
            <a:ext cx="1044971" cy="478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Collect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B94DF14-DDD2-45AE-8765-EF12C4433E16}"/>
              </a:ext>
            </a:extLst>
          </p:cNvPr>
          <p:cNvCxnSpPr>
            <a:cxnSpLocks/>
            <a:stCxn id="38" idx="0"/>
          </p:cNvCxnSpPr>
          <p:nvPr/>
        </p:nvCxnSpPr>
        <p:spPr>
          <a:xfrm flipV="1">
            <a:off x="10368851" y="5221199"/>
            <a:ext cx="0" cy="3297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F45C32F-F419-4AB2-A761-071F4564FF87}"/>
              </a:ext>
            </a:extLst>
          </p:cNvPr>
          <p:cNvSpPr txBox="1"/>
          <p:nvPr/>
        </p:nvSpPr>
        <p:spPr>
          <a:xfrm>
            <a:off x="4561821" y="5783844"/>
            <a:ext cx="1389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Slave1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F206891-5CEC-4B2B-A044-064062E0555F}"/>
              </a:ext>
            </a:extLst>
          </p:cNvPr>
          <p:cNvSpPr txBox="1"/>
          <p:nvPr/>
        </p:nvSpPr>
        <p:spPr>
          <a:xfrm>
            <a:off x="5974047" y="5906579"/>
            <a:ext cx="1389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Slave2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1701AF7-5C23-4D16-B5D2-ED6BF1F29568}"/>
              </a:ext>
            </a:extLst>
          </p:cNvPr>
          <p:cNvSpPr txBox="1"/>
          <p:nvPr/>
        </p:nvSpPr>
        <p:spPr>
          <a:xfrm>
            <a:off x="7510891" y="5628438"/>
            <a:ext cx="9266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Slave3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4D69C65-3DFA-499E-9BBC-D8212C57B851}"/>
              </a:ext>
            </a:extLst>
          </p:cNvPr>
          <p:cNvSpPr txBox="1"/>
          <p:nvPr/>
        </p:nvSpPr>
        <p:spPr>
          <a:xfrm>
            <a:off x="7882666" y="3210695"/>
            <a:ext cx="1389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Slave4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A0FB83C-AA63-468A-AD1A-6785D84BC23B}"/>
              </a:ext>
            </a:extLst>
          </p:cNvPr>
          <p:cNvSpPr txBox="1"/>
          <p:nvPr/>
        </p:nvSpPr>
        <p:spPr>
          <a:xfrm>
            <a:off x="6534378" y="2606730"/>
            <a:ext cx="1389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Master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B75E4F-2EA9-4839-B531-077AE45FF4FB}"/>
              </a:ext>
            </a:extLst>
          </p:cNvPr>
          <p:cNvSpPr txBox="1"/>
          <p:nvPr/>
        </p:nvSpPr>
        <p:spPr>
          <a:xfrm>
            <a:off x="5433391" y="6291995"/>
            <a:ext cx="2911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Replication factor=2</a:t>
            </a:r>
          </a:p>
        </p:txBody>
      </p:sp>
    </p:spTree>
    <p:extLst>
      <p:ext uri="{BB962C8B-B14F-4D97-AF65-F5344CB8AC3E}">
        <p14:creationId xmlns:p14="http://schemas.microsoft.com/office/powerpoint/2010/main" val="2857636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F55705-71E6-451A-B7C6-E1634A5DF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IN" sz="2800" b="1" dirty="0">
                <a:solidFill>
                  <a:schemeClr val="bg1"/>
                </a:solidFill>
              </a:rPr>
              <a:t>SPARK CLUSTER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0AC34-4FB7-4B06-A1D9-DAB970F0CB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743002" cy="3948286"/>
          </a:xfrm>
        </p:spPr>
        <p:txBody>
          <a:bodyPr>
            <a:norm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Spark Context (SC) is the driver program and is the entry point for the Spark Application</a:t>
            </a:r>
          </a:p>
          <a:p>
            <a:r>
              <a:rPr lang="en-IN" sz="2000" dirty="0">
                <a:solidFill>
                  <a:schemeClr val="bg1"/>
                </a:solidFill>
              </a:rPr>
              <a:t>SC talks to the cluster manager allocate resources</a:t>
            </a:r>
          </a:p>
          <a:p>
            <a:r>
              <a:rPr lang="en-IN" sz="2000" dirty="0">
                <a:solidFill>
                  <a:schemeClr val="bg1"/>
                </a:solidFill>
              </a:rPr>
              <a:t>The cluster manager allocates the resource and starts the executor on the resource</a:t>
            </a:r>
          </a:p>
          <a:p>
            <a:r>
              <a:rPr lang="en-IN" sz="2000" dirty="0">
                <a:solidFill>
                  <a:schemeClr val="bg1"/>
                </a:solidFill>
              </a:rPr>
              <a:t>The SC then directly communicates to the executor to execute the tasks (Application Logic)</a:t>
            </a:r>
          </a:p>
          <a:p>
            <a:endParaRPr lang="en-IN" sz="17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379384-C737-496E-983C-430AACD28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1015" y="1320732"/>
            <a:ext cx="6250769" cy="433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664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55FFF17-D3D5-4F58-BA56-54EA901CE0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173DE4-07C5-4460-9B91-40A94D35B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603" y="1409700"/>
            <a:ext cx="4000970" cy="14882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800" b="1" kern="1200" dirty="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7" name="Graphic 6" descr="Teacher">
            <a:extLst>
              <a:ext uri="{FF2B5EF4-FFF2-40B4-BE49-F238E27FC236}">
                <a16:creationId xmlns:a16="http://schemas.microsoft.com/office/drawing/2014/main" id="{4DFE96EA-03A2-4D76-BB14-7DB96711D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10089" y="1409700"/>
            <a:ext cx="428625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8517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inyTake by MangoApps-05-07-2018-08-03-04">
            <a:hlinkClick r:id="" action="ppaction://media"/>
            <a:extLst>
              <a:ext uri="{FF2B5EF4-FFF2-40B4-BE49-F238E27FC236}">
                <a16:creationId xmlns:a16="http://schemas.microsoft.com/office/drawing/2014/main" id="{3003578D-D54C-4081-8F06-2F8F7C51D29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0506" y="357808"/>
            <a:ext cx="10050876" cy="5735381"/>
          </a:xfrm>
        </p:spPr>
      </p:pic>
    </p:spTree>
    <p:extLst>
      <p:ext uri="{BB962C8B-B14F-4D97-AF65-F5344CB8AC3E}">
        <p14:creationId xmlns:p14="http://schemas.microsoft.com/office/powerpoint/2010/main" val="1636387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76248C8-0720-48AB-91BA-5F530BB41E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2209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A8868F-F100-4010-9FB4-96A37189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1" y="545676"/>
            <a:ext cx="9858383" cy="13255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			</a:t>
            </a:r>
            <a:r>
              <a:rPr lang="en-US" b="1" kern="1200" dirty="0">
                <a:latin typeface="+mj-lt"/>
                <a:ea typeface="+mj-ea"/>
                <a:cs typeface="+mj-cs"/>
              </a:rPr>
              <a:t>How Spark solves it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3BEDA7-D0B8-4802-8168-92452653BC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2EFF34B-7B1A-4F9D-8CEE-A40962BC7C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3724" y="0"/>
            <a:ext cx="457200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6F50B297-AEC6-4741-8761-402FA6D04A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1485932"/>
              </p:ext>
            </p:extLst>
          </p:nvPr>
        </p:nvGraphicFramePr>
        <p:xfrm>
          <a:off x="1262063" y="2207419"/>
          <a:ext cx="9858191" cy="3812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0124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D4C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679D1C-22CC-4875-8306-EA30F6D2A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757258"/>
            <a:ext cx="10905066" cy="5343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89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220A47-A651-4E12-9E79-3A5C706EE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IN" dirty="0"/>
              <a:t>		  </a:t>
            </a:r>
            <a:r>
              <a:rPr lang="en-IN" b="1" dirty="0"/>
              <a:t>ADVANTAGES OF SPARK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C8548E3-9A65-4541-85D9-2BA9EE7BF0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8920037"/>
              </p:ext>
            </p:extLst>
          </p:nvPr>
        </p:nvGraphicFramePr>
        <p:xfrm>
          <a:off x="838200" y="2022475"/>
          <a:ext cx="10515600" cy="4154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9939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04FC2-B631-44DB-A24D-4C1759688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67" y="312995"/>
            <a:ext cx="5314536" cy="1325563"/>
          </a:xfrm>
        </p:spPr>
        <p:txBody>
          <a:bodyPr>
            <a:normAutofit/>
          </a:bodyPr>
          <a:lstStyle/>
          <a:p>
            <a:r>
              <a:rPr lang="en-IN" dirty="0"/>
              <a:t>	</a:t>
            </a:r>
            <a:r>
              <a:rPr lang="en-IN" b="1" dirty="0"/>
              <a:t>INTRODUCTION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0D60ECE-8986-45DC-B7FE-EC7699B466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38829" cy="5840278"/>
          </a:xfrm>
          <a:custGeom>
            <a:avLst/>
            <a:gdLst>
              <a:gd name="connsiteX0" fmla="*/ 0 w 5438829"/>
              <a:gd name="connsiteY0" fmla="*/ 0 h 5840278"/>
              <a:gd name="connsiteX1" fmla="*/ 4466700 w 5438829"/>
              <a:gd name="connsiteY1" fmla="*/ 0 h 5840278"/>
              <a:gd name="connsiteX2" fmla="*/ 4652178 w 5438829"/>
              <a:gd name="connsiteY2" fmla="*/ 204077 h 5840278"/>
              <a:gd name="connsiteX3" fmla="*/ 5438829 w 5438829"/>
              <a:gd name="connsiteY3" fmla="*/ 2395363 h 5840278"/>
              <a:gd name="connsiteX4" fmla="*/ 1993914 w 5438829"/>
              <a:gd name="connsiteY4" fmla="*/ 5840278 h 5840278"/>
              <a:gd name="connsiteX5" fmla="*/ 67829 w 5438829"/>
              <a:gd name="connsiteY5" fmla="*/ 5251941 h 5840278"/>
              <a:gd name="connsiteX6" fmla="*/ 0 w 5438829"/>
              <a:gd name="connsiteY6" fmla="*/ 5201220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38829" h="5840278">
                <a:moveTo>
                  <a:pt x="0" y="0"/>
                </a:moveTo>
                <a:lnTo>
                  <a:pt x="4466700" y="0"/>
                </a:lnTo>
                <a:lnTo>
                  <a:pt x="4652178" y="204077"/>
                </a:lnTo>
                <a:cubicBezTo>
                  <a:pt x="5143616" y="799562"/>
                  <a:pt x="5438829" y="1562987"/>
                  <a:pt x="5438829" y="2395363"/>
                </a:cubicBezTo>
                <a:cubicBezTo>
                  <a:pt x="5438829" y="4297937"/>
                  <a:pt x="3896488" y="5840278"/>
                  <a:pt x="1993914" y="5840278"/>
                </a:cubicBezTo>
                <a:cubicBezTo>
                  <a:pt x="1280449" y="5840278"/>
                  <a:pt x="617641" y="5623387"/>
                  <a:pt x="67829" y="5251941"/>
                </a:cubicBezTo>
                <a:lnTo>
                  <a:pt x="0" y="520122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6964194-5878-40D2-8EC0-DDC58387FA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69134" cy="5654940"/>
          </a:xfrm>
          <a:custGeom>
            <a:avLst/>
            <a:gdLst>
              <a:gd name="connsiteX0" fmla="*/ 0 w 5269134"/>
              <a:gd name="connsiteY0" fmla="*/ 0 h 5654940"/>
              <a:gd name="connsiteX1" fmla="*/ 4227767 w 5269134"/>
              <a:gd name="connsiteY1" fmla="*/ 0 h 5654940"/>
              <a:gd name="connsiteX2" fmla="*/ 4312042 w 5269134"/>
              <a:gd name="connsiteY2" fmla="*/ 76595 h 5654940"/>
              <a:gd name="connsiteX3" fmla="*/ 5269134 w 5269134"/>
              <a:gd name="connsiteY3" fmla="*/ 2387221 h 5654940"/>
              <a:gd name="connsiteX4" fmla="*/ 2001415 w 5269134"/>
              <a:gd name="connsiteY4" fmla="*/ 5654940 h 5654940"/>
              <a:gd name="connsiteX5" fmla="*/ 198928 w 5269134"/>
              <a:gd name="connsiteY5" fmla="*/ 5113274 h 5654940"/>
              <a:gd name="connsiteX6" fmla="*/ 0 w 5269134"/>
              <a:gd name="connsiteY6" fmla="*/ 4969563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9134" h="5654940">
                <a:moveTo>
                  <a:pt x="0" y="0"/>
                </a:moveTo>
                <a:lnTo>
                  <a:pt x="4227767" y="0"/>
                </a:lnTo>
                <a:lnTo>
                  <a:pt x="4312042" y="76595"/>
                </a:lnTo>
                <a:cubicBezTo>
                  <a:pt x="4903383" y="667936"/>
                  <a:pt x="5269134" y="1484866"/>
                  <a:pt x="5269134" y="2387221"/>
                </a:cubicBezTo>
                <a:cubicBezTo>
                  <a:pt x="5269134" y="4191932"/>
                  <a:pt x="3806126" y="5654940"/>
                  <a:pt x="2001415" y="5654940"/>
                </a:cubicBezTo>
                <a:cubicBezTo>
                  <a:pt x="1335223" y="5654940"/>
                  <a:pt x="715593" y="5455584"/>
                  <a:pt x="198928" y="5113274"/>
                </a:cubicBezTo>
                <a:lnTo>
                  <a:pt x="0" y="496956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E4CB79F6-55B4-4D4D-881D-F404DF12EE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733" y="543135"/>
            <a:ext cx="3835488" cy="383548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0D453-538F-4938-8C4C-18E7C0A8C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3667" y="1736035"/>
            <a:ext cx="5929375" cy="4625008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IN" sz="4000" b="1" dirty="0"/>
              <a:t>BIG DATA ANALYTICS</a:t>
            </a:r>
          </a:p>
          <a:p>
            <a:pPr marL="0" indent="0">
              <a:buNone/>
            </a:pPr>
            <a:r>
              <a:rPr lang="en-IN" sz="1800" dirty="0"/>
              <a:t>	</a:t>
            </a:r>
            <a:r>
              <a:rPr lang="en-IN" sz="3000" dirty="0"/>
              <a:t>The process of gaining useful business insights, market trends, customer preferences and to uncover hidden patterns by examining huge data sets </a:t>
            </a:r>
          </a:p>
          <a:p>
            <a:pPr marL="0" indent="0">
              <a:buNone/>
            </a:pPr>
            <a:endParaRPr lang="en-IN" sz="1800" dirty="0"/>
          </a:p>
          <a:p>
            <a:pPr marL="0" indent="0">
              <a:buNone/>
            </a:pPr>
            <a:endParaRPr lang="en-IN" sz="1800" dirty="0"/>
          </a:p>
          <a:p>
            <a:pPr marL="0" indent="0">
              <a:buNone/>
            </a:pPr>
            <a:r>
              <a:rPr lang="en-IN" sz="4000" b="1" dirty="0"/>
              <a:t>TWO TYPES:</a:t>
            </a:r>
          </a:p>
          <a:p>
            <a:r>
              <a:rPr lang="en-IN" dirty="0"/>
              <a:t>Batch Processing</a:t>
            </a:r>
          </a:p>
          <a:p>
            <a:r>
              <a:rPr lang="en-IN" dirty="0"/>
              <a:t>Real time</a:t>
            </a:r>
          </a:p>
          <a:p>
            <a:pPr marL="0" indent="0">
              <a:buNone/>
            </a:pP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405273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3E901-01FB-4F8A-A674-2ADAC2B50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68" y="803325"/>
            <a:ext cx="5314536" cy="1325563"/>
          </a:xfrm>
        </p:spPr>
        <p:txBody>
          <a:bodyPr>
            <a:normAutofit/>
          </a:bodyPr>
          <a:lstStyle/>
          <a:p>
            <a:r>
              <a:rPr lang="en-IN" b="1" dirty="0"/>
              <a:t>USE CASES IN CONTACT CENTER</a:t>
            </a:r>
          </a:p>
        </p:txBody>
      </p:sp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E0D60ECE-8986-45DC-B7FE-EC7699B466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38829" cy="5840278"/>
          </a:xfrm>
          <a:custGeom>
            <a:avLst/>
            <a:gdLst>
              <a:gd name="connsiteX0" fmla="*/ 0 w 5438829"/>
              <a:gd name="connsiteY0" fmla="*/ 0 h 5840278"/>
              <a:gd name="connsiteX1" fmla="*/ 4466700 w 5438829"/>
              <a:gd name="connsiteY1" fmla="*/ 0 h 5840278"/>
              <a:gd name="connsiteX2" fmla="*/ 4652178 w 5438829"/>
              <a:gd name="connsiteY2" fmla="*/ 204077 h 5840278"/>
              <a:gd name="connsiteX3" fmla="*/ 5438829 w 5438829"/>
              <a:gd name="connsiteY3" fmla="*/ 2395363 h 5840278"/>
              <a:gd name="connsiteX4" fmla="*/ 1993914 w 5438829"/>
              <a:gd name="connsiteY4" fmla="*/ 5840278 h 5840278"/>
              <a:gd name="connsiteX5" fmla="*/ 67829 w 5438829"/>
              <a:gd name="connsiteY5" fmla="*/ 5251941 h 5840278"/>
              <a:gd name="connsiteX6" fmla="*/ 0 w 5438829"/>
              <a:gd name="connsiteY6" fmla="*/ 5201220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38829" h="5840278">
                <a:moveTo>
                  <a:pt x="0" y="0"/>
                </a:moveTo>
                <a:lnTo>
                  <a:pt x="4466700" y="0"/>
                </a:lnTo>
                <a:lnTo>
                  <a:pt x="4652178" y="204077"/>
                </a:lnTo>
                <a:cubicBezTo>
                  <a:pt x="5143616" y="799562"/>
                  <a:pt x="5438829" y="1562987"/>
                  <a:pt x="5438829" y="2395363"/>
                </a:cubicBezTo>
                <a:cubicBezTo>
                  <a:pt x="5438829" y="4297937"/>
                  <a:pt x="3896488" y="5840278"/>
                  <a:pt x="1993914" y="5840278"/>
                </a:cubicBezTo>
                <a:cubicBezTo>
                  <a:pt x="1280449" y="5840278"/>
                  <a:pt x="617641" y="5623387"/>
                  <a:pt x="67829" y="5251941"/>
                </a:cubicBezTo>
                <a:lnTo>
                  <a:pt x="0" y="520122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6964194-5878-40D2-8EC0-DDC58387FA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69134" cy="5654940"/>
          </a:xfrm>
          <a:custGeom>
            <a:avLst/>
            <a:gdLst>
              <a:gd name="connsiteX0" fmla="*/ 0 w 5269134"/>
              <a:gd name="connsiteY0" fmla="*/ 0 h 5654940"/>
              <a:gd name="connsiteX1" fmla="*/ 4227767 w 5269134"/>
              <a:gd name="connsiteY1" fmla="*/ 0 h 5654940"/>
              <a:gd name="connsiteX2" fmla="*/ 4312042 w 5269134"/>
              <a:gd name="connsiteY2" fmla="*/ 76595 h 5654940"/>
              <a:gd name="connsiteX3" fmla="*/ 5269134 w 5269134"/>
              <a:gd name="connsiteY3" fmla="*/ 2387221 h 5654940"/>
              <a:gd name="connsiteX4" fmla="*/ 2001415 w 5269134"/>
              <a:gd name="connsiteY4" fmla="*/ 5654940 h 5654940"/>
              <a:gd name="connsiteX5" fmla="*/ 198928 w 5269134"/>
              <a:gd name="connsiteY5" fmla="*/ 5113274 h 5654940"/>
              <a:gd name="connsiteX6" fmla="*/ 0 w 5269134"/>
              <a:gd name="connsiteY6" fmla="*/ 4969563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9134" h="5654940">
                <a:moveTo>
                  <a:pt x="0" y="0"/>
                </a:moveTo>
                <a:lnTo>
                  <a:pt x="4227767" y="0"/>
                </a:lnTo>
                <a:lnTo>
                  <a:pt x="4312042" y="76595"/>
                </a:lnTo>
                <a:cubicBezTo>
                  <a:pt x="4903383" y="667936"/>
                  <a:pt x="5269134" y="1484866"/>
                  <a:pt x="5269134" y="2387221"/>
                </a:cubicBezTo>
                <a:cubicBezTo>
                  <a:pt x="5269134" y="4191932"/>
                  <a:pt x="3806126" y="5654940"/>
                  <a:pt x="2001415" y="5654940"/>
                </a:cubicBezTo>
                <a:cubicBezTo>
                  <a:pt x="1335223" y="5654940"/>
                  <a:pt x="715593" y="5455584"/>
                  <a:pt x="198928" y="5113274"/>
                </a:cubicBezTo>
                <a:lnTo>
                  <a:pt x="0" y="496956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Call center">
            <a:extLst>
              <a:ext uri="{FF2B5EF4-FFF2-40B4-BE49-F238E27FC236}">
                <a16:creationId xmlns:a16="http://schemas.microsoft.com/office/drawing/2014/main" id="{374E2636-310F-43DC-B42C-325561CE5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1733" y="543135"/>
            <a:ext cx="3835488" cy="383548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C64AD-5916-4FC8-B0B7-993272165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3667" y="2279018"/>
            <a:ext cx="5314543" cy="3949504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IN" sz="3200" dirty="0"/>
              <a:t>Speech Analytics</a:t>
            </a:r>
          </a:p>
          <a:p>
            <a:pPr>
              <a:lnSpc>
                <a:spcPct val="150000"/>
              </a:lnSpc>
            </a:pPr>
            <a:r>
              <a:rPr lang="en-IN" sz="3200" dirty="0"/>
              <a:t>IVR Analytics</a:t>
            </a:r>
          </a:p>
          <a:p>
            <a:pPr>
              <a:lnSpc>
                <a:spcPct val="150000"/>
              </a:lnSpc>
            </a:pPr>
            <a:r>
              <a:rPr lang="en-IN" sz="3200" dirty="0"/>
              <a:t>Cross Channel Analytics</a:t>
            </a:r>
          </a:p>
          <a:p>
            <a:pPr>
              <a:lnSpc>
                <a:spcPct val="150000"/>
              </a:lnSpc>
            </a:pPr>
            <a:r>
              <a:rPr lang="en-IN" sz="3200" dirty="0"/>
              <a:t>Predictive Analytics</a:t>
            </a:r>
          </a:p>
          <a:p>
            <a:pPr>
              <a:lnSpc>
                <a:spcPct val="150000"/>
              </a:lnSpc>
            </a:pPr>
            <a:r>
              <a:rPr lang="en-IN" sz="3200" dirty="0"/>
              <a:t>Performance Analysis</a:t>
            </a:r>
          </a:p>
        </p:txBody>
      </p:sp>
    </p:spTree>
    <p:extLst>
      <p:ext uri="{BB962C8B-B14F-4D97-AF65-F5344CB8AC3E}">
        <p14:creationId xmlns:p14="http://schemas.microsoft.com/office/powerpoint/2010/main" val="31531503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5AB0A-9A95-43B3-9332-AD30AC844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4512" y="2459922"/>
            <a:ext cx="6357729" cy="1171173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r>
              <a:rPr lang="en-IN" sz="7200" dirty="0">
                <a:solidFill>
                  <a:srgbClr val="FFFFFF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407213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27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29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EC5DC4-4C9F-4B5B-B2B0-DF98132A6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IN" sz="3600" b="1" dirty="0"/>
              <a:t>BATCH PROCESSING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8EFB56D-B82B-4662-9FF2-601FA3DC7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774372"/>
            <a:ext cx="4064409" cy="2754086"/>
          </a:xfrm>
        </p:spPr>
        <p:txBody>
          <a:bodyPr anchor="t">
            <a:normAutofit/>
          </a:bodyPr>
          <a:lstStyle/>
          <a:p>
            <a:r>
              <a:rPr lang="en-IN" sz="1800" dirty="0"/>
              <a:t>Data is processed in batch.</a:t>
            </a:r>
          </a:p>
          <a:p>
            <a:r>
              <a:rPr lang="en-IN" sz="1800" dirty="0"/>
              <a:t>Data collected over a particular period of time is processed </a:t>
            </a:r>
          </a:p>
          <a:p>
            <a:r>
              <a:rPr lang="en-IN" sz="1800" dirty="0"/>
              <a:t>We derive information from historical data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73C5D1-641F-4D12-AED3-8AADEA4C7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101" y="1877525"/>
            <a:ext cx="5510771" cy="2810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63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27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29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EC5DC4-4C9F-4B5B-B2B0-DF98132A6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74" y="632990"/>
            <a:ext cx="5763056" cy="1043409"/>
          </a:xfrm>
        </p:spPr>
        <p:txBody>
          <a:bodyPr>
            <a:normAutofit/>
          </a:bodyPr>
          <a:lstStyle/>
          <a:p>
            <a:r>
              <a:rPr lang="en-IN" sz="3600" b="1" dirty="0"/>
              <a:t>REAL TIME PROCESSING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8EFB56D-B82B-4662-9FF2-601FA3DC7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2309390"/>
            <a:ext cx="4064409" cy="2219067"/>
          </a:xfrm>
        </p:spPr>
        <p:txBody>
          <a:bodyPr anchor="t">
            <a:normAutofit/>
          </a:bodyPr>
          <a:lstStyle/>
          <a:p>
            <a:r>
              <a:rPr lang="en-IN" sz="2400" dirty="0"/>
              <a:t>Data is processed as and when it arrives</a:t>
            </a:r>
          </a:p>
          <a:p>
            <a:r>
              <a:rPr lang="en-IN" sz="2400" dirty="0"/>
              <a:t>Immediate results as and when data arrives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3BB49D-15D1-45D1-8326-4B7B1D146B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951" y="2005569"/>
            <a:ext cx="5045613" cy="284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62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60BC2D-9316-495B-A6DD-DD0E0248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IN" sz="3300" b="1" dirty="0"/>
              <a:t>HADOOP – MAP REDUCE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BA774-E220-4360-B7D6-8E7FD318E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2309390"/>
            <a:ext cx="4064409" cy="2219067"/>
          </a:xfrm>
        </p:spPr>
        <p:txBody>
          <a:bodyPr anchor="t">
            <a:normAutofit/>
          </a:bodyPr>
          <a:lstStyle/>
          <a:p>
            <a:r>
              <a:rPr lang="en-IN" sz="2400" dirty="0"/>
              <a:t>Batch Processing not meant for real time processing</a:t>
            </a:r>
          </a:p>
          <a:p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AA6B9D-B1A2-4E1F-96F6-DA233C421F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453" y="2145940"/>
            <a:ext cx="6162260" cy="350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401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54F5C-47D5-4B87-8753-0034090A4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274" y="208256"/>
            <a:ext cx="4062643" cy="1043409"/>
          </a:xfrm>
        </p:spPr>
        <p:txBody>
          <a:bodyPr>
            <a:normAutofit/>
          </a:bodyPr>
          <a:lstStyle/>
          <a:p>
            <a:r>
              <a:rPr lang="en-IN" sz="3600" b="1" dirty="0"/>
              <a:t>      SPARK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E7104-B14B-4D46-B2F5-6265928AD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474" y="1251665"/>
            <a:ext cx="4064409" cy="4102213"/>
          </a:xfrm>
        </p:spPr>
        <p:txBody>
          <a:bodyPr anchor="t">
            <a:normAutofit/>
          </a:bodyPr>
          <a:lstStyle/>
          <a:p>
            <a:r>
              <a:rPr lang="en-IN" sz="2400" dirty="0"/>
              <a:t>Immediate Processing of data, no time lag</a:t>
            </a:r>
          </a:p>
          <a:p>
            <a:r>
              <a:rPr lang="en-IN" sz="2400" dirty="0"/>
              <a:t>Can also be used to do batch processing</a:t>
            </a:r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B475D2-8AE2-4741-A9C7-109F3B022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101" y="2173494"/>
            <a:ext cx="5933505" cy="348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338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dobe Marketing Cloud Commercial">
            <a:hlinkClick r:id="" action="ppaction://media"/>
            <a:extLst>
              <a:ext uri="{FF2B5EF4-FFF2-40B4-BE49-F238E27FC236}">
                <a16:creationId xmlns:a16="http://schemas.microsoft.com/office/drawing/2014/main" id="{D2FA1FA7-9B42-4807-8D69-D5C67AFCC67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9311" y="1033670"/>
            <a:ext cx="9143839" cy="5143293"/>
          </a:xfrm>
        </p:spPr>
      </p:pic>
    </p:spTree>
    <p:extLst>
      <p:ext uri="{BB962C8B-B14F-4D97-AF65-F5344CB8AC3E}">
        <p14:creationId xmlns:p14="http://schemas.microsoft.com/office/powerpoint/2010/main" val="268845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FDE69-47DA-48F3-8BFE-0A2E64C93385}"/>
              </a:ext>
            </a:extLst>
          </p:cNvPr>
          <p:cNvSpPr/>
          <p:nvPr/>
        </p:nvSpPr>
        <p:spPr>
          <a:xfrm>
            <a:off x="7156173" y="5287617"/>
            <a:ext cx="1762539" cy="1147501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E2967FD-7A16-40AA-9149-0F79742140B1}"/>
              </a:ext>
            </a:extLst>
          </p:cNvPr>
          <p:cNvSpPr/>
          <p:nvPr/>
        </p:nvSpPr>
        <p:spPr>
          <a:xfrm>
            <a:off x="6613445" y="4558538"/>
            <a:ext cx="754762" cy="785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Memory1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E9817FAE-E908-435A-9353-7272A99C8FE1}"/>
              </a:ext>
            </a:extLst>
          </p:cNvPr>
          <p:cNvSpPr/>
          <p:nvPr/>
        </p:nvSpPr>
        <p:spPr>
          <a:xfrm>
            <a:off x="6854751" y="4598645"/>
            <a:ext cx="525540" cy="3971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O3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A8868F-F100-4010-9FB4-96A37189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878" y="131508"/>
            <a:ext cx="11410122" cy="1086206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Problem with Map Reduce and Reason for slower 					processing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D828E6-26EA-45B7-8E13-3F1A49DBFD88}"/>
              </a:ext>
            </a:extLst>
          </p:cNvPr>
          <p:cNvSpPr/>
          <p:nvPr/>
        </p:nvSpPr>
        <p:spPr>
          <a:xfrm>
            <a:off x="397565" y="1690688"/>
            <a:ext cx="2676939" cy="4147930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6FEC3-4FE1-4F05-B777-1FDF826892B1}"/>
              </a:ext>
            </a:extLst>
          </p:cNvPr>
          <p:cNvSpPr txBox="1"/>
          <p:nvPr/>
        </p:nvSpPr>
        <p:spPr>
          <a:xfrm>
            <a:off x="536713" y="1929646"/>
            <a:ext cx="23257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Windows, Linux, MAC</a:t>
            </a:r>
          </a:p>
          <a:p>
            <a:r>
              <a:rPr lang="en-IN" dirty="0"/>
              <a:t>Windows, Linux</a:t>
            </a:r>
          </a:p>
          <a:p>
            <a:r>
              <a:rPr lang="en-IN" dirty="0"/>
              <a:t>Windows, Linux, MAC</a:t>
            </a:r>
          </a:p>
          <a:p>
            <a:r>
              <a:rPr lang="en-IN" dirty="0"/>
              <a:t>Windows, Linux, MAC</a:t>
            </a:r>
          </a:p>
          <a:p>
            <a:r>
              <a:rPr lang="en-IN" dirty="0"/>
              <a:t>Windows, Linux, MAC</a:t>
            </a:r>
          </a:p>
          <a:p>
            <a:r>
              <a:rPr lang="en-IN" dirty="0"/>
              <a:t>Windows, Linux, MAC</a:t>
            </a:r>
          </a:p>
          <a:p>
            <a:r>
              <a:rPr lang="en-IN" dirty="0"/>
              <a:t>Windows, Linux, MAC</a:t>
            </a:r>
          </a:p>
          <a:p>
            <a:r>
              <a:rPr lang="en-IN" dirty="0"/>
              <a:t>Windows, Linux, MAC</a:t>
            </a:r>
          </a:p>
          <a:p>
            <a:r>
              <a:rPr lang="en-IN" dirty="0"/>
              <a:t>Windows, Linux, MAC</a:t>
            </a:r>
          </a:p>
          <a:p>
            <a:r>
              <a:rPr lang="en-IN" dirty="0"/>
              <a:t>Windows, Linux, MAC</a:t>
            </a:r>
          </a:p>
          <a:p>
            <a:r>
              <a:rPr lang="en-IN" dirty="0"/>
              <a:t>Windows, Linux, MAC</a:t>
            </a:r>
          </a:p>
          <a:p>
            <a:r>
              <a:rPr lang="en-IN" dirty="0"/>
              <a:t>Windows, Linux, MAC</a:t>
            </a:r>
          </a:p>
          <a:p>
            <a:r>
              <a:rPr lang="en-IN" dirty="0"/>
              <a:t>MAC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	256 MB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6F25B4BA-8439-4D40-A535-82A1D6DE029C}"/>
              </a:ext>
            </a:extLst>
          </p:cNvPr>
          <p:cNvSpPr/>
          <p:nvPr/>
        </p:nvSpPr>
        <p:spPr>
          <a:xfrm>
            <a:off x="3213652" y="1929645"/>
            <a:ext cx="669234" cy="1608685"/>
          </a:xfrm>
          <a:prstGeom prst="rightBrace">
            <a:avLst>
              <a:gd name="adj1" fmla="val 8333"/>
              <a:gd name="adj2" fmla="val 50874"/>
            </a:avLst>
          </a:prstGeom>
          <a:ln w="3810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F43EDF30-E441-46BD-8D5B-FC89122CF2E6}"/>
              </a:ext>
            </a:extLst>
          </p:cNvPr>
          <p:cNvSpPr/>
          <p:nvPr/>
        </p:nvSpPr>
        <p:spPr>
          <a:xfrm>
            <a:off x="3213652" y="3538330"/>
            <a:ext cx="669234" cy="2040417"/>
          </a:xfrm>
          <a:prstGeom prst="rightBrace">
            <a:avLst>
              <a:gd name="adj1" fmla="val 12293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B640BA-8187-4C7E-8FA9-F8E14FF38283}"/>
              </a:ext>
            </a:extLst>
          </p:cNvPr>
          <p:cNvSpPr txBox="1"/>
          <p:nvPr/>
        </p:nvSpPr>
        <p:spPr>
          <a:xfrm>
            <a:off x="4265057" y="1920405"/>
            <a:ext cx="7023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(W,1)</a:t>
            </a:r>
          </a:p>
          <a:p>
            <a:r>
              <a:rPr lang="en-IN" dirty="0"/>
              <a:t>(L,1)</a:t>
            </a:r>
          </a:p>
          <a:p>
            <a:r>
              <a:rPr lang="en-IN" dirty="0"/>
              <a:t>(M,1)</a:t>
            </a:r>
          </a:p>
          <a:p>
            <a:r>
              <a:rPr lang="en-IN" dirty="0"/>
              <a:t>(W,1)</a:t>
            </a:r>
          </a:p>
          <a:p>
            <a:r>
              <a:rPr lang="en-IN" dirty="0"/>
              <a:t>(L,1)</a:t>
            </a:r>
          </a:p>
          <a:p>
            <a:r>
              <a:rPr lang="en-IN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2DAB26-BD07-4EB5-B897-D359F60E40BA}"/>
              </a:ext>
            </a:extLst>
          </p:cNvPr>
          <p:cNvSpPr txBox="1"/>
          <p:nvPr/>
        </p:nvSpPr>
        <p:spPr>
          <a:xfrm>
            <a:off x="4306957" y="3681375"/>
            <a:ext cx="7023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(W,1)</a:t>
            </a:r>
          </a:p>
          <a:p>
            <a:r>
              <a:rPr lang="en-IN" dirty="0"/>
              <a:t>(L,1)</a:t>
            </a:r>
          </a:p>
          <a:p>
            <a:r>
              <a:rPr lang="en-IN" dirty="0"/>
              <a:t>(M,1)</a:t>
            </a:r>
          </a:p>
          <a:p>
            <a:r>
              <a:rPr lang="en-IN" dirty="0"/>
              <a:t>(W,1)</a:t>
            </a:r>
          </a:p>
          <a:p>
            <a:r>
              <a:rPr lang="en-IN" dirty="0"/>
              <a:t>….</a:t>
            </a:r>
          </a:p>
          <a:p>
            <a:endParaRPr lang="en-IN" dirty="0"/>
          </a:p>
          <a:p>
            <a:r>
              <a:rPr lang="en-IN" dirty="0">
                <a:solidFill>
                  <a:srgbClr val="FF0000"/>
                </a:solidFill>
              </a:rPr>
              <a:t>(O2)</a:t>
            </a:r>
            <a:endParaRPr lang="en-IN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FDFDAC-12AD-4933-876E-6C0AA785DB7B}"/>
              </a:ext>
            </a:extLst>
          </p:cNvPr>
          <p:cNvCxnSpPr/>
          <p:nvPr/>
        </p:nvCxnSpPr>
        <p:spPr>
          <a:xfrm>
            <a:off x="5009322" y="2438400"/>
            <a:ext cx="821635" cy="3843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E1A0DBA-F021-4091-888F-79874771C23A}"/>
              </a:ext>
            </a:extLst>
          </p:cNvPr>
          <p:cNvCxnSpPr/>
          <p:nvPr/>
        </p:nvCxnSpPr>
        <p:spPr>
          <a:xfrm flipV="1">
            <a:off x="5009322" y="2915478"/>
            <a:ext cx="821635" cy="11396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F75AC42-9A4E-4C3E-A306-1CA1B139151F}"/>
              </a:ext>
            </a:extLst>
          </p:cNvPr>
          <p:cNvSpPr txBox="1"/>
          <p:nvPr/>
        </p:nvSpPr>
        <p:spPr>
          <a:xfrm>
            <a:off x="5830957" y="2338001"/>
            <a:ext cx="12722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(L,1,1,…)</a:t>
            </a:r>
          </a:p>
          <a:p>
            <a:r>
              <a:rPr lang="en-IN" dirty="0"/>
              <a:t>(M,1,1,1…)</a:t>
            </a:r>
          </a:p>
          <a:p>
            <a:r>
              <a:rPr lang="en-IN" dirty="0"/>
              <a:t>(W,1,1,1,…)</a:t>
            </a:r>
          </a:p>
          <a:p>
            <a:r>
              <a:rPr lang="en-IN" dirty="0"/>
              <a:t>….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7873C52-8639-463B-AB4A-C1428293CBB1}"/>
              </a:ext>
            </a:extLst>
          </p:cNvPr>
          <p:cNvCxnSpPr>
            <a:cxnSpLocks/>
          </p:cNvCxnSpPr>
          <p:nvPr/>
        </p:nvCxnSpPr>
        <p:spPr>
          <a:xfrm>
            <a:off x="6930887" y="2630556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5E2AE94A-7CE5-4BE0-9EDF-43C93381BAE4}"/>
              </a:ext>
            </a:extLst>
          </p:cNvPr>
          <p:cNvSpPr txBox="1"/>
          <p:nvPr/>
        </p:nvSpPr>
        <p:spPr>
          <a:xfrm>
            <a:off x="7924800" y="2272322"/>
            <a:ext cx="10469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(W,80)</a:t>
            </a:r>
          </a:p>
          <a:p>
            <a:r>
              <a:rPr lang="en-IN" dirty="0"/>
              <a:t>..</a:t>
            </a:r>
          </a:p>
          <a:p>
            <a:r>
              <a:rPr lang="en-IN" dirty="0"/>
              <a:t>..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4F12C8-E7C0-45BC-822E-B8104F8678D4}"/>
              </a:ext>
            </a:extLst>
          </p:cNvPr>
          <p:cNvSpPr txBox="1"/>
          <p:nvPr/>
        </p:nvSpPr>
        <p:spPr>
          <a:xfrm>
            <a:off x="4051697" y="1352344"/>
            <a:ext cx="1520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Mapper </a:t>
            </a:r>
          </a:p>
          <a:p>
            <a:r>
              <a:rPr lang="en-IN" dirty="0"/>
              <a:t>     </a:t>
            </a:r>
            <a:r>
              <a:rPr lang="en-IN" dirty="0">
                <a:solidFill>
                  <a:srgbClr val="FF0000"/>
                </a:solidFill>
              </a:rPr>
              <a:t>(O1)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A57EE5-8D57-49B9-A4B6-DCDAB3B0D3FD}"/>
              </a:ext>
            </a:extLst>
          </p:cNvPr>
          <p:cNvSpPr txBox="1"/>
          <p:nvPr/>
        </p:nvSpPr>
        <p:spPr>
          <a:xfrm>
            <a:off x="5698435" y="1789043"/>
            <a:ext cx="1696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Sort and Shuffle</a:t>
            </a:r>
          </a:p>
          <a:p>
            <a:r>
              <a:rPr lang="en-IN" dirty="0">
                <a:solidFill>
                  <a:srgbClr val="FF0000"/>
                </a:solidFill>
              </a:rPr>
              <a:t>        (O3)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A83402-160B-4FEB-AB82-3E37B09EDA52}"/>
              </a:ext>
            </a:extLst>
          </p:cNvPr>
          <p:cNvSpPr txBox="1"/>
          <p:nvPr/>
        </p:nvSpPr>
        <p:spPr>
          <a:xfrm>
            <a:off x="7924800" y="1352344"/>
            <a:ext cx="1245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Reducer</a:t>
            </a:r>
          </a:p>
          <a:p>
            <a:r>
              <a:rPr lang="en-IN" dirty="0">
                <a:solidFill>
                  <a:srgbClr val="FF0000"/>
                </a:solidFill>
              </a:rPr>
              <a:t>    (O4)</a:t>
            </a:r>
            <a:endParaRPr lang="en-IN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F28EBBD-8AC4-457A-BEA1-15252F55768A}"/>
              </a:ext>
            </a:extLst>
          </p:cNvPr>
          <p:cNvSpPr/>
          <p:nvPr/>
        </p:nvSpPr>
        <p:spPr>
          <a:xfrm>
            <a:off x="8375373" y="3309680"/>
            <a:ext cx="1590261" cy="1091280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65666CF-37BC-4530-884C-516C2B95B5DE}"/>
              </a:ext>
            </a:extLst>
          </p:cNvPr>
          <p:cNvSpPr/>
          <p:nvPr/>
        </p:nvSpPr>
        <p:spPr>
          <a:xfrm>
            <a:off x="9773478" y="5287617"/>
            <a:ext cx="1762539" cy="1139559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3FA144B-AEC4-4AE6-8383-AEC27BE7A6E9}"/>
              </a:ext>
            </a:extLst>
          </p:cNvPr>
          <p:cNvCxnSpPr>
            <a:cxnSpLocks/>
            <a:stCxn id="18" idx="4"/>
          </p:cNvCxnSpPr>
          <p:nvPr/>
        </p:nvCxnSpPr>
        <p:spPr>
          <a:xfrm flipH="1">
            <a:off x="8448260" y="4400960"/>
            <a:ext cx="722244" cy="1001034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363F990-1C52-448C-AD0D-A5479F5764D3}"/>
              </a:ext>
            </a:extLst>
          </p:cNvPr>
          <p:cNvCxnSpPr>
            <a:cxnSpLocks/>
            <a:stCxn id="18" idx="4"/>
            <a:endCxn id="32" idx="1"/>
          </p:cNvCxnSpPr>
          <p:nvPr/>
        </p:nvCxnSpPr>
        <p:spPr>
          <a:xfrm>
            <a:off x="9170504" y="4400960"/>
            <a:ext cx="861092" cy="1053542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6FC8729-597F-4737-93F3-244F79ECEA18}"/>
              </a:ext>
            </a:extLst>
          </p:cNvPr>
          <p:cNvSpPr txBox="1"/>
          <p:nvPr/>
        </p:nvSpPr>
        <p:spPr>
          <a:xfrm>
            <a:off x="7638756" y="6453961"/>
            <a:ext cx="2134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Slave 1 /Data Node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E0D70A5-0613-4432-BAAE-BD300040C0BE}"/>
              </a:ext>
            </a:extLst>
          </p:cNvPr>
          <p:cNvSpPr txBox="1"/>
          <p:nvPr/>
        </p:nvSpPr>
        <p:spPr>
          <a:xfrm>
            <a:off x="10466362" y="6427176"/>
            <a:ext cx="1350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Slave 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69F7500-5A4D-47B7-9760-DE763C7CD4A2}"/>
              </a:ext>
            </a:extLst>
          </p:cNvPr>
          <p:cNvSpPr txBox="1"/>
          <p:nvPr/>
        </p:nvSpPr>
        <p:spPr>
          <a:xfrm>
            <a:off x="8460344" y="3588298"/>
            <a:ext cx="1313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Master / Name Node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177BAFC-C06E-4ED8-9978-F47747BA9F16}"/>
              </a:ext>
            </a:extLst>
          </p:cNvPr>
          <p:cNvSpPr/>
          <p:nvPr/>
        </p:nvSpPr>
        <p:spPr>
          <a:xfrm>
            <a:off x="10937120" y="4474877"/>
            <a:ext cx="754762" cy="785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Memory2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D130684-D803-4272-86BA-EEE8636F15A1}"/>
              </a:ext>
            </a:extLst>
          </p:cNvPr>
          <p:cNvSpPr/>
          <p:nvPr/>
        </p:nvSpPr>
        <p:spPr>
          <a:xfrm>
            <a:off x="10763261" y="5898689"/>
            <a:ext cx="551240" cy="3938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B2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27D1583-AFDF-4D6D-964E-31FF9AA2C330}"/>
              </a:ext>
            </a:extLst>
          </p:cNvPr>
          <p:cNvSpPr txBox="1"/>
          <p:nvPr/>
        </p:nvSpPr>
        <p:spPr>
          <a:xfrm>
            <a:off x="3564835" y="2915478"/>
            <a:ext cx="457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DC345D8-40C8-4868-98FB-E1349F8C0D5A}"/>
              </a:ext>
            </a:extLst>
          </p:cNvPr>
          <p:cNvSpPr txBox="1"/>
          <p:nvPr/>
        </p:nvSpPr>
        <p:spPr>
          <a:xfrm>
            <a:off x="3630077" y="4773099"/>
            <a:ext cx="457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B2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5510A1B-A4C3-4868-8DC6-9E10BA8C61CD}"/>
              </a:ext>
            </a:extLst>
          </p:cNvPr>
          <p:cNvSpPr/>
          <p:nvPr/>
        </p:nvSpPr>
        <p:spPr>
          <a:xfrm>
            <a:off x="10937120" y="4530713"/>
            <a:ext cx="526010" cy="3997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O2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FD74AC94-9A4A-4CCF-8F24-7B99C63E9A16}"/>
              </a:ext>
            </a:extLst>
          </p:cNvPr>
          <p:cNvSpPr/>
          <p:nvPr/>
        </p:nvSpPr>
        <p:spPr>
          <a:xfrm>
            <a:off x="8091685" y="5915749"/>
            <a:ext cx="525540" cy="3971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B1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FBC467CE-4765-4ECB-BA18-8C68641D28BB}"/>
              </a:ext>
            </a:extLst>
          </p:cNvPr>
          <p:cNvSpPr/>
          <p:nvPr/>
        </p:nvSpPr>
        <p:spPr>
          <a:xfrm>
            <a:off x="6617673" y="4836010"/>
            <a:ext cx="526010" cy="3997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O1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7D74362C-A8BD-45E8-A9BF-1B4AE5E209E6}"/>
              </a:ext>
            </a:extLst>
          </p:cNvPr>
          <p:cNvSpPr/>
          <p:nvPr/>
        </p:nvSpPr>
        <p:spPr>
          <a:xfrm>
            <a:off x="7425478" y="5919499"/>
            <a:ext cx="526010" cy="3997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O1</a:t>
            </a:r>
          </a:p>
        </p:txBody>
      </p:sp>
    </p:spTree>
    <p:extLst>
      <p:ext uri="{BB962C8B-B14F-4D97-AF65-F5344CB8AC3E}">
        <p14:creationId xmlns:p14="http://schemas.microsoft.com/office/powerpoint/2010/main" val="83756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823 0.003 L -0.01823 0.003 C -0.02305 -0.00047 -0.03815 -0.01019 -0.04362 -0.01551 C -0.04805 -0.01991 -0.05222 -0.025 -0.05638 -0.02987 C -0.06029 -0.0345 -0.06433 -0.03889 -0.06797 -0.04422 C -0.07344 -0.05278 -0.08998 -0.07917 -0.09675 -0.09561 C -0.1 -0.10348 -0.10313 -0.11181 -0.10599 -0.12014 C -0.11667 -0.15186 -0.11068 -0.13056 -0.11407 -0.14676 C -0.11667 -0.15926 -0.11641 -0.15325 -0.11641 -0.16112 L -0.11641 -0.16112 L -0.11745 -0.14676 " pathEditMode="relative" ptsTypes="AAAAAAAAAAA">
                                      <p:cBhvr>
                                        <p:cTn id="1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7"/>
                                            </p:cond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38 -0.00764 L 0.00338 -0.00764 C 0.00651 -0.01227 0.01002 -0.01644 0.01302 -0.0213 C 0.01562 -0.02546 0.01693 -0.03125 0.01849 -0.03681 C 0.02109 -0.05509 0.01927 -0.04745 0.02279 -0.05995 C 0.02318 -0.06389 0.02318 -0.06783 0.02396 -0.07153 C 0.02422 -0.07338 0.02578 -0.07361 0.02604 -0.07546 C 0.02695 -0.07986 0.02682 -0.08449 0.02721 -0.08889 C 0.02747 -0.09283 0.02786 -0.09676 0.02825 -0.10046 C 0.02669 -0.1831 0.03398 -0.14144 0.02396 -0.16829 C 0.02344 -0.16945 0.02318 -0.17083 0.02279 -0.17199 L 0.02279 -0.17199 " pathEditMode="relative" ptsTypes="AAAAAAAAAAAA">
                                      <p:cBhvr>
                                        <p:cTn id="2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5"/>
                                            </p:cond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46 -0.00232 L -0.01146 -0.00232 C -0.01146 7.40741E-7 -0.01484 0.05185 -0.00703 0.06829 C -0.00599 0.0706 -0.00416 0.07176 -0.0026 0.07338 C -0.00247 0.07847 -0.00468 0.1088 0.0017 0.11782 C 0.003 0.11968 0.00469 0.11968 0.00612 0.1206 C 0.02032 0.1456 0.00222 0.11574 0.01498 0.13102 C 0.02474 0.14259 0.0142 0.13542 0.02383 0.14398 C 0.02526 0.14537 0.02683 0.14537 0.02826 0.14676 C 0.02982 0.14815 0.03112 0.15046 0.03269 0.15185 C 0.03581 0.15463 0.04141 0.15602 0.0444 0.15718 C 0.04649 0.15787 0.04831 0.15949 0.05039 0.15972 C 0.05821 0.16042 0.06602 0.15972 0.07396 0.15972 L 0.07396 0.15972 " pathEditMode="relative" ptsTypes="AAAAAAAAAAAAAA">
                                      <p:cBhvr>
                                        <p:cTn id="3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15 0.00209 L -0.01315 0.00209 C -0.01654 0.00394 -0.01979 0.00533 -0.02305 0.00788 C -0.0263 0.01019 -0.02682 0.01343 -0.02956 0.01737 C -0.0306 0.01899 -0.03164 0.02038 -0.03281 0.0213 C -0.0349 0.02292 -0.03711 0.02385 -0.03932 0.02524 L -0.04258 0.02709 C -0.04362 0.02894 -0.04505 0.03056 -0.04583 0.03288 C -0.0543 0.05625 -0.04674 0.04213 -0.05234 0.05209 C -0.05273 0.05417 -0.05286 0.05625 -0.05352 0.05788 C -0.05404 0.0595 -0.05508 0.06042 -0.0556 0.06181 C -0.0612 0.07408 -0.05482 0.06227 -0.06003 0.07153 C -0.06042 0.07338 -0.06055 0.07547 -0.06107 0.07732 C -0.06237 0.08125 -0.06458 0.0845 -0.06549 0.08889 C -0.06615 0.09283 -0.06706 0.09653 -0.06758 0.10047 C -0.06927 0.11204 -0.06823 0.10556 -0.07083 0.11968 L -0.07305 0.13125 C -0.07344 0.13334 -0.07409 0.13519 -0.07409 0.13704 L -0.07409 0.14306 L -0.07409 0.14306 " pathEditMode="relative" ptsTypes="AAAAAAAAAAAAAAAAAAAA">
                                      <p:cBhvr>
                                        <p:cTn id="4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0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617 0.13913 L -0.07617 0.13913 C -0.07982 0.13588 -0.08333 0.13172 -0.08711 0.1294 C -0.08958 0.12778 -0.09219 0.12825 -0.09466 0.12732 C -0.10378 0.12477 -0.09688 0.12686 -0.10339 0.12362 C -0.10495 0.12292 -0.1125 0.11991 -0.11536 0.11783 C -0.12448 0.11088 -0.11458 0.11621 -0.12513 0.11204 C -0.12813 0.11065 -0.13385 0.10811 -0.13385 0.10811 C -0.13802 0.1044 -0.13971 0.10232 -0.14466 0.10047 C -0.14727 0.09931 -0.14974 0.09908 -0.15234 0.09838 C -0.15456 0.09653 -0.15664 0.09422 -0.15885 0.0926 C -0.1612 0.09098 -0.16784 0.08936 -0.16966 0.08889 C -0.1737 0.08936 -0.17773 0.08982 -0.18164 0.09075 C -0.1832 0.09098 -0.18451 0.09237 -0.18607 0.0926 C -0.1944 0.09375 -0.20273 0.09399 -0.21107 0.09468 C -0.22344 0.09908 -0.21927 0.09375 -0.22513 0.10417 C -0.22552 0.10625 -0.22617 0.10811 -0.22617 0.10996 C -0.22617 0.11274 -0.22539 0.11505 -0.22513 0.11783 C -0.225 0.11968 -0.22513 0.12153 -0.22513 0.12362 L -0.22513 0.12362 " pathEditMode="relative" ptsTypes="AAAAAAAAAAAAAAAAAAAA">
                                      <p:cBhvr>
                                        <p:cTn id="4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953 0.16227 L 0.06953 0.16227 C 0.06407 0.16597 0.0556 0.17361 0.04883 0.17523 C 0.04453 0.17662 0.03998 0.17708 0.03568 0.17801 C 0.0336 0.17893 0.03177 0.18055 0.02969 0.18055 C 0.00938 0.18055 0.01276 0.18171 0.00183 0.17523 C -0.00612 0.1544 0.00417 0.17963 -0.0056 0.16227 C -0.0069 0.15995 -0.00729 0.15671 -0.00859 0.1544 C -0.01953 0.13495 -0.01041 0.15718 -0.01731 0.13866 C -0.01784 0.13611 -0.0181 0.13333 -0.01888 0.13102 C -0.02396 0.11528 -0.02278 0.12616 -0.02617 0.10995 C -0.0276 0.10324 -0.02734 0.09792 -0.02916 0.09167 C -0.02994 0.08889 -0.03112 0.08657 -0.03203 0.0838 C -0.03164 0.06898 -0.03151 0.05417 -0.0306 0.03935 C -0.03047 0.03657 -0.02955 0.03426 -0.02916 0.03148 C -0.02851 0.02731 -0.02825 0.02292 -0.02773 0.01852 C -0.02734 0.01551 -0.02578 0.0037 -0.02474 0.00023 C -0.02396 -0.00255 -0.02317 -0.00556 -0.02174 -0.00764 C -0.02057 -0.00926 -0.01888 -0.00926 -0.01731 -0.01019 C -0.01302 -0.01528 -0.01341 -0.01597 -0.00859 -0.01806 C -0.00807 -0.01829 -0.00755 -0.01806 -0.00703 -0.01806 L -0.00703 -0.01806 " pathEditMode="relative" ptsTypes="AAAAAAAAAAAAAAAAAAAAAA">
                                      <p:cBhvr>
                                        <p:cTn id="5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0" presetClass="path" presetSubtype="0" accel="50000" decel="5000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943 0.11991 L -0.22943 0.11991 C -0.23203 0.11274 -0.23438 0.10533 -0.23711 0.09862 C -0.24154 0.08774 -0.25104 0.07176 -0.2556 0.06366 C -0.25742 0.06042 -0.25885 0.05625 -0.26107 0.05394 C -0.26471 0.05024 -0.26836 0.04653 -0.27188 0.04237 C -0.27305 0.04121 -0.27422 0.04005 -0.27513 0.03866 C -0.2763 0.03681 -0.27708 0.03426 -0.27839 0.03264 C -0.28008 0.03079 -0.28203 0.0301 -0.28385 0.02894 C -0.28464 0.02755 -0.28516 0.02593 -0.28607 0.025 C -0.28789 0.02315 -0.29336 0.02176 -0.29479 0.02107 C -0.29701 0.02014 -0.29909 0.01829 -0.3013 0.01737 C -0.30273 0.01667 -0.30417 0.01598 -0.3056 0.01528 C -0.30677 0.01482 -0.30781 0.01389 -0.30885 0.01343 C -0.31107 0.0125 -0.31328 0.01204 -0.31536 0.01158 C -0.31758 0.01204 -0.31979 0.0125 -0.32188 0.01343 C -0.33203 0.01783 -0.325 0.01737 -0.33164 0.01737 L -0.33164 0.01737 " pathEditMode="relative" ptsTypes="AAAAAAAAAAAAAAAAAA">
                                      <p:cBhvr>
                                        <p:cTn id="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3"/>
                                            </p:cond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407 0.00764 L 0.01407 0.00764 C 0.01797 0.01018 0.02201 0.01227 0.02592 0.01527 C 0.02722 0.0162 0.028 0.01805 0.02917 0.01921 C 0.03099 0.0206 0.03282 0.02176 0.03464 0.02291 C 0.03842 0.0331 0.03503 0.02569 0.04232 0.03449 C 0.04532 0.03819 0.04844 0.04166 0.05092 0.04629 C 0.05391 0.05162 0.05391 0.05231 0.05756 0.05578 C 0.05886 0.0574 0.06042 0.05833 0.06185 0.05972 C 0.06407 0.06203 0.06836 0.06759 0.06836 0.06759 C 0.06914 0.06944 0.07006 0.07106 0.07058 0.07338 C 0.07162 0.07777 0.07214 0.08889 0.07266 0.09259 C 0.07331 0.09652 0.07422 0.10046 0.07487 0.10416 C 0.07526 0.10625 0.07605 0.10787 0.07605 0.10995 L 0.07605 0.12754 L 0.07605 0.12754 " pathEditMode="relative" ptsTypes="AAAAAAAAAAAAAAAA">
                                      <p:cBhvr>
                                        <p:cTn id="70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1" animBg="1"/>
      <p:bldP spid="80" grpId="2" animBg="1"/>
      <p:bldP spid="80" grpId="3" animBg="1"/>
      <p:bldP spid="44" grpId="4" animBg="1"/>
      <p:bldP spid="60" grpId="4" animBg="1"/>
      <p:bldP spid="60" grpId="5" animBg="1"/>
      <p:bldP spid="60" grpId="6" animBg="1"/>
      <p:bldP spid="60" grpId="7" animBg="1"/>
      <p:bldP spid="60" grpId="8" animBg="1"/>
      <p:bldP spid="60" grpId="9" animBg="1"/>
      <p:bldP spid="88" grpId="0" animBg="1"/>
      <p:bldP spid="88" grpId="1" animBg="1"/>
      <p:bldP spid="89" grpId="0" animBg="1"/>
      <p:bldP spid="89" grpId="2" animBg="1"/>
      <p:bldP spid="89" grpId="3" animBg="1"/>
      <p:bldP spid="89" grpId="4" animBg="1"/>
      <p:bldP spid="90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CCE351-0ECB-477D-98EB-CCBEA22D1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IN" sz="4800" b="1" dirty="0">
                <a:solidFill>
                  <a:srgbClr val="FFFFFF"/>
                </a:solidFill>
              </a:rPr>
              <a:t>What is Spark?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840ABC3-BABD-42F5-AF61-CEFF0B03B8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0922567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1153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2285</TotalTime>
  <Words>838</Words>
  <Application>Microsoft Office PowerPoint</Application>
  <PresentationFormat>Widescreen</PresentationFormat>
  <Paragraphs>249</Paragraphs>
  <Slides>21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Apache Spark</vt:lpstr>
      <vt:lpstr> INTRODUCTION</vt:lpstr>
      <vt:lpstr>BATCH PROCESSING</vt:lpstr>
      <vt:lpstr>REAL TIME PROCESSING</vt:lpstr>
      <vt:lpstr>HADOOP – MAP REDUCE </vt:lpstr>
      <vt:lpstr>      SPARK </vt:lpstr>
      <vt:lpstr>PowerPoint Presentation</vt:lpstr>
      <vt:lpstr>Problem with Map Reduce and Reason for slower      processing</vt:lpstr>
      <vt:lpstr>What is Spark?</vt:lpstr>
      <vt:lpstr>   RDD Resilient Distributed Dataset</vt:lpstr>
      <vt:lpstr>  RDD Resilient Distributed Dataset</vt:lpstr>
      <vt:lpstr>PowerPoint Presentation</vt:lpstr>
      <vt:lpstr>     Fault Tolerance in Spark</vt:lpstr>
      <vt:lpstr>SPARK CLUSTER MANAGEMENT</vt:lpstr>
      <vt:lpstr>DEMO</vt:lpstr>
      <vt:lpstr>PowerPoint Presentation</vt:lpstr>
      <vt:lpstr>   How Spark solves it</vt:lpstr>
      <vt:lpstr>PowerPoint Presentation</vt:lpstr>
      <vt:lpstr>    ADVANTAGES OF SPARK</vt:lpstr>
      <vt:lpstr>USE CASES IN CONTACT CENTER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Spark</dc:title>
  <dc:creator>Sanchana Balu</dc:creator>
  <cp:lastModifiedBy>Sanchana Balu</cp:lastModifiedBy>
  <cp:revision>146</cp:revision>
  <dcterms:created xsi:type="dcterms:W3CDTF">2018-07-01T07:01:29Z</dcterms:created>
  <dcterms:modified xsi:type="dcterms:W3CDTF">2018-07-06T09:05:41Z</dcterms:modified>
</cp:coreProperties>
</file>

<file path=docProps/thumbnail.jpeg>
</file>